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Quicksan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d0dd320a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d0dd320a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d0dd320a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d0dd320a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d0dd320a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d0dd320a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d0dd320a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d0dd320a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d0dd320a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d0dd320a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d0dd320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7d0dd320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49aba6a4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49aba6a4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cb781d6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cb781d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dc8ef0a5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dc8ef0a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9aba6a4f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9aba6a4f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admin@jameswolfe.greenwich.sch.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ocs.google.com/forms/d/e/1FAIpQLSfyqoG2krCR6MutzsvTeZHp5gkwnbk96pYr8XLDLmx_4pQg9g/viewform?usp=sf_link" TargetMode="External"/><Relationship Id="rId5" Type="http://schemas.openxmlformats.org/officeDocument/2006/relationships/hyperlink" Target="https://www.jameswolfe.greenwich.sch.uk/" TargetMode="External"/><Relationship Id="rId4" Type="http://schemas.openxmlformats.org/officeDocument/2006/relationships/hyperlink" Target="mailto:admin@jameswolfe.greenwich.sch.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1</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a:solidFill>
                  <a:srgbClr val="1C4587"/>
                </a:solidFill>
                <a:latin typeface="Quicksand"/>
                <a:ea typeface="Quicksand"/>
                <a:cs typeface="Quicksand"/>
                <a:sym typeface="Quicksand"/>
              </a:rPr>
              <a:t>September 2023</a:t>
            </a:r>
            <a:endParaRPr sz="2500" b="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4"/>
        <p:cNvGrpSpPr/>
        <p:nvPr/>
      </p:nvGrpSpPr>
      <p:grpSpPr>
        <a:xfrm>
          <a:off x="0" y="0"/>
          <a:ext cx="0" cy="0"/>
          <a:chOff x="0" y="0"/>
          <a:chExt cx="0" cy="0"/>
        </a:xfrm>
      </p:grpSpPr>
      <p:sp>
        <p:nvSpPr>
          <p:cNvPr id="165" name="Google Shape;165;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4"/>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69" name="Google Shape;169;p24"/>
          <p:cNvSpPr txBox="1"/>
          <p:nvPr/>
        </p:nvSpPr>
        <p:spPr>
          <a:xfrm>
            <a:off x="168900" y="69125"/>
            <a:ext cx="4646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 1S and 1W</a:t>
            </a:r>
            <a:endParaRPr b="1" i="1">
              <a:solidFill>
                <a:srgbClr val="1C4587"/>
              </a:solidFill>
              <a:latin typeface="Quicksand"/>
              <a:ea typeface="Quicksand"/>
              <a:cs typeface="Quicksand"/>
              <a:sym typeface="Quicksand"/>
            </a:endParaRPr>
          </a:p>
        </p:txBody>
      </p:sp>
      <p:sp>
        <p:nvSpPr>
          <p:cNvPr id="170" name="Google Shape;170;p24"/>
          <p:cNvSpPr txBox="1"/>
          <p:nvPr/>
        </p:nvSpPr>
        <p:spPr>
          <a:xfrm>
            <a:off x="936575" y="21101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71" name="Google Shape;171;p24"/>
          <p:cNvPicPr preferRelativeResize="0"/>
          <p:nvPr/>
        </p:nvPicPr>
        <p:blipFill>
          <a:blip r:embed="rId4">
            <a:alphaModFix/>
          </a:blip>
          <a:stretch>
            <a:fillRect/>
          </a:stretch>
        </p:blipFill>
        <p:spPr>
          <a:xfrm>
            <a:off x="152400" y="958501"/>
            <a:ext cx="7324179" cy="3627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5"/>
        <p:cNvGrpSpPr/>
        <p:nvPr/>
      </p:nvGrpSpPr>
      <p:grpSpPr>
        <a:xfrm>
          <a:off x="0" y="0"/>
          <a:ext cx="0" cy="0"/>
          <a:chOff x="0" y="0"/>
          <a:chExt cx="0" cy="0"/>
        </a:xfrm>
      </p:grpSpPr>
      <p:sp>
        <p:nvSpPr>
          <p:cNvPr id="176" name="Google Shape;176;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25"/>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80" name="Google Shape;180;p25"/>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PE Day</a:t>
            </a:r>
            <a:endParaRPr b="1" i="1">
              <a:solidFill>
                <a:srgbClr val="1C4587"/>
              </a:solidFill>
              <a:latin typeface="Quicksand"/>
              <a:ea typeface="Quicksand"/>
              <a:cs typeface="Quicksand"/>
              <a:sym typeface="Quicksand"/>
            </a:endParaRPr>
          </a:p>
        </p:txBody>
      </p:sp>
      <p:sp>
        <p:nvSpPr>
          <p:cNvPr id="181" name="Google Shape;181;p25"/>
          <p:cNvSpPr txBox="1"/>
          <p:nvPr/>
        </p:nvSpPr>
        <p:spPr>
          <a:xfrm>
            <a:off x="191925" y="539950"/>
            <a:ext cx="74829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t>Tuesday</a:t>
            </a:r>
            <a:r>
              <a:rPr lang="en" sz="2100"/>
              <a:t> for all classes</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solidFill>
                  <a:schemeClr val="dk1"/>
                </a:solidFill>
              </a:rPr>
              <a:t>Led by PE coaches</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Miss Saunders and Mr Junior</a:t>
            </a:r>
            <a:endParaRPr sz="2100">
              <a:solidFill>
                <a:schemeClr val="dk1"/>
              </a:solidFill>
            </a:endParaRPr>
          </a:p>
          <a:p>
            <a:pPr marL="0" lvl="0" indent="0" algn="l" rtl="0">
              <a:spcBef>
                <a:spcPts val="0"/>
              </a:spcBef>
              <a:spcAft>
                <a:spcPts val="0"/>
              </a:spcAft>
              <a:buNone/>
            </a:pPr>
            <a:endParaRPr sz="2100"/>
          </a:p>
          <a:p>
            <a:pPr marL="0" lvl="0" indent="0" algn="l" rtl="0">
              <a:spcBef>
                <a:spcPts val="0"/>
              </a:spcBef>
              <a:spcAft>
                <a:spcPts val="0"/>
              </a:spcAft>
              <a:buNone/>
            </a:pPr>
            <a:r>
              <a:rPr lang="en" sz="2100"/>
              <a:t>1W and 1S in the AM</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1F and 1H in the PM</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1W and 1S arrive at school in PE kits.  Bring uniform in a bag</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1H and 1F arrive at school in uniform.  Bring PE kit in a bag</a:t>
            </a:r>
            <a:endParaRPr sz="2100"/>
          </a:p>
        </p:txBody>
      </p:sp>
      <p:pic>
        <p:nvPicPr>
          <p:cNvPr id="182" name="Google Shape;182;p25"/>
          <p:cNvPicPr preferRelativeResize="0"/>
          <p:nvPr/>
        </p:nvPicPr>
        <p:blipFill>
          <a:blip r:embed="rId4">
            <a:alphaModFix/>
          </a:blip>
          <a:stretch>
            <a:fillRect/>
          </a:stretch>
        </p:blipFill>
        <p:spPr>
          <a:xfrm>
            <a:off x="5992550" y="156000"/>
            <a:ext cx="1284299" cy="694775"/>
          </a:xfrm>
          <a:prstGeom prst="rect">
            <a:avLst/>
          </a:prstGeom>
          <a:noFill/>
          <a:ln>
            <a:noFill/>
          </a:ln>
        </p:spPr>
      </p:pic>
      <p:sp>
        <p:nvSpPr>
          <p:cNvPr id="183" name="Google Shape;183;p25"/>
          <p:cNvSpPr txBox="1"/>
          <p:nvPr/>
        </p:nvSpPr>
        <p:spPr>
          <a:xfrm>
            <a:off x="4887400" y="1176000"/>
            <a:ext cx="4775400" cy="125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800" b="1">
                <a:solidFill>
                  <a:schemeClr val="dk1"/>
                </a:solidFill>
                <a:latin typeface="Quicksand"/>
                <a:ea typeface="Quicksand"/>
                <a:cs typeface="Quicksand"/>
                <a:sym typeface="Quicksand"/>
              </a:rPr>
              <a:t>PE Kit: </a:t>
            </a:r>
            <a:r>
              <a:rPr lang="en" sz="1800">
                <a:solidFill>
                  <a:schemeClr val="dk1"/>
                </a:solidFill>
                <a:latin typeface="Quicksand"/>
                <a:ea typeface="Quicksand"/>
                <a:cs typeface="Quicksand"/>
                <a:sym typeface="Quicksand"/>
              </a:rPr>
              <a:t>White T shirt, shorts/tracksuit bottoms/sweatshirt in school colours</a:t>
            </a:r>
            <a:endParaRPr sz="18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800">
                <a:solidFill>
                  <a:schemeClr val="dk1"/>
                </a:solidFill>
                <a:latin typeface="Quicksand"/>
                <a:ea typeface="Quicksand"/>
                <a:cs typeface="Quicksand"/>
                <a:sym typeface="Quicksand"/>
              </a:rPr>
              <a:t>Trainers/black plimsolls</a:t>
            </a:r>
            <a:endParaRPr sz="1800">
              <a:solidFill>
                <a:schemeClr val="dk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7"/>
        <p:cNvGrpSpPr/>
        <p:nvPr/>
      </p:nvGrpSpPr>
      <p:grpSpPr>
        <a:xfrm>
          <a:off x="0" y="0"/>
          <a:ext cx="0" cy="0"/>
          <a:chOff x="0" y="0"/>
          <a:chExt cx="0" cy="0"/>
        </a:xfrm>
      </p:grpSpPr>
      <p:sp>
        <p:nvSpPr>
          <p:cNvPr id="188" name="Google Shape;188;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26"/>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92" name="Google Shape;192;p26"/>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Topics</a:t>
            </a:r>
            <a:endParaRPr b="1" i="1">
              <a:solidFill>
                <a:srgbClr val="1C4587"/>
              </a:solidFill>
              <a:latin typeface="Quicksand"/>
              <a:ea typeface="Quicksand"/>
              <a:cs typeface="Quicksand"/>
              <a:sym typeface="Quicksand"/>
            </a:endParaRPr>
          </a:p>
        </p:txBody>
      </p:sp>
      <p:sp>
        <p:nvSpPr>
          <p:cNvPr id="193" name="Google Shape;193;p26"/>
          <p:cNvSpPr txBox="1"/>
          <p:nvPr/>
        </p:nvSpPr>
        <p:spPr>
          <a:xfrm>
            <a:off x="936575" y="21101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94" name="Google Shape;194;p26"/>
          <p:cNvPicPr preferRelativeResize="0"/>
          <p:nvPr/>
        </p:nvPicPr>
        <p:blipFill>
          <a:blip r:embed="rId4">
            <a:alphaModFix/>
          </a:blip>
          <a:stretch>
            <a:fillRect/>
          </a:stretch>
        </p:blipFill>
        <p:spPr>
          <a:xfrm>
            <a:off x="653888" y="695937"/>
            <a:ext cx="1210425" cy="1210425"/>
          </a:xfrm>
          <a:prstGeom prst="rect">
            <a:avLst/>
          </a:prstGeom>
          <a:noFill/>
          <a:ln>
            <a:noFill/>
          </a:ln>
        </p:spPr>
      </p:pic>
      <p:pic>
        <p:nvPicPr>
          <p:cNvPr id="195" name="Google Shape;195;p26"/>
          <p:cNvPicPr preferRelativeResize="0"/>
          <p:nvPr/>
        </p:nvPicPr>
        <p:blipFill>
          <a:blip r:embed="rId5">
            <a:alphaModFix/>
          </a:blip>
          <a:stretch>
            <a:fillRect/>
          </a:stretch>
        </p:blipFill>
        <p:spPr>
          <a:xfrm>
            <a:off x="3064175" y="669425"/>
            <a:ext cx="1620775" cy="1263439"/>
          </a:xfrm>
          <a:prstGeom prst="rect">
            <a:avLst/>
          </a:prstGeom>
          <a:noFill/>
          <a:ln>
            <a:noFill/>
          </a:ln>
        </p:spPr>
      </p:pic>
      <p:pic>
        <p:nvPicPr>
          <p:cNvPr id="196" name="Google Shape;196;p26"/>
          <p:cNvPicPr preferRelativeResize="0"/>
          <p:nvPr/>
        </p:nvPicPr>
        <p:blipFill>
          <a:blip r:embed="rId6">
            <a:alphaModFix/>
          </a:blip>
          <a:stretch>
            <a:fillRect/>
          </a:stretch>
        </p:blipFill>
        <p:spPr>
          <a:xfrm>
            <a:off x="5718375" y="625825"/>
            <a:ext cx="1620775" cy="1350653"/>
          </a:xfrm>
          <a:prstGeom prst="rect">
            <a:avLst/>
          </a:prstGeom>
          <a:noFill/>
          <a:ln>
            <a:noFill/>
          </a:ln>
        </p:spPr>
      </p:pic>
      <p:pic>
        <p:nvPicPr>
          <p:cNvPr id="197" name="Google Shape;197;p26"/>
          <p:cNvPicPr preferRelativeResize="0"/>
          <p:nvPr/>
        </p:nvPicPr>
        <p:blipFill>
          <a:blip r:embed="rId7">
            <a:alphaModFix/>
          </a:blip>
          <a:stretch>
            <a:fillRect/>
          </a:stretch>
        </p:blipFill>
        <p:spPr>
          <a:xfrm>
            <a:off x="622463" y="2510350"/>
            <a:ext cx="1408278" cy="1210425"/>
          </a:xfrm>
          <a:prstGeom prst="rect">
            <a:avLst/>
          </a:prstGeom>
          <a:noFill/>
          <a:ln>
            <a:noFill/>
          </a:ln>
        </p:spPr>
      </p:pic>
      <p:pic>
        <p:nvPicPr>
          <p:cNvPr id="198" name="Google Shape;198;p26"/>
          <p:cNvPicPr preferRelativeResize="0"/>
          <p:nvPr/>
        </p:nvPicPr>
        <p:blipFill>
          <a:blip r:embed="rId8">
            <a:alphaModFix/>
          </a:blip>
          <a:stretch>
            <a:fillRect/>
          </a:stretch>
        </p:blipFill>
        <p:spPr>
          <a:xfrm>
            <a:off x="3334300" y="2510350"/>
            <a:ext cx="1350650" cy="1350650"/>
          </a:xfrm>
          <a:prstGeom prst="rect">
            <a:avLst/>
          </a:prstGeom>
          <a:noFill/>
          <a:ln>
            <a:noFill/>
          </a:ln>
        </p:spPr>
      </p:pic>
      <p:pic>
        <p:nvPicPr>
          <p:cNvPr id="199" name="Google Shape;199;p26"/>
          <p:cNvPicPr preferRelativeResize="0"/>
          <p:nvPr/>
        </p:nvPicPr>
        <p:blipFill>
          <a:blip r:embed="rId9">
            <a:alphaModFix/>
          </a:blip>
          <a:stretch>
            <a:fillRect/>
          </a:stretch>
        </p:blipFill>
        <p:spPr>
          <a:xfrm>
            <a:off x="5988500" y="2510350"/>
            <a:ext cx="1350650" cy="1350650"/>
          </a:xfrm>
          <a:prstGeom prst="rect">
            <a:avLst/>
          </a:prstGeom>
          <a:noFill/>
          <a:ln>
            <a:noFill/>
          </a:ln>
        </p:spPr>
      </p:pic>
      <p:sp>
        <p:nvSpPr>
          <p:cNvPr id="200" name="Google Shape;200;p26"/>
          <p:cNvSpPr txBox="1"/>
          <p:nvPr/>
        </p:nvSpPr>
        <p:spPr>
          <a:xfrm>
            <a:off x="236413" y="1932850"/>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Monsters</a:t>
            </a:r>
            <a:endParaRPr b="1" i="1">
              <a:solidFill>
                <a:srgbClr val="1C4587"/>
              </a:solidFill>
              <a:latin typeface="Quicksand"/>
              <a:ea typeface="Quicksand"/>
              <a:cs typeface="Quicksand"/>
              <a:sym typeface="Quicksand"/>
            </a:endParaRPr>
          </a:p>
        </p:txBody>
      </p:sp>
      <p:sp>
        <p:nvSpPr>
          <p:cNvPr id="201" name="Google Shape;201;p26"/>
          <p:cNvSpPr txBox="1"/>
          <p:nvPr/>
        </p:nvSpPr>
        <p:spPr>
          <a:xfrm>
            <a:off x="2862675" y="1932850"/>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Dinosaurs</a:t>
            </a:r>
            <a:endParaRPr b="1" i="1">
              <a:solidFill>
                <a:srgbClr val="1C4587"/>
              </a:solidFill>
              <a:latin typeface="Quicksand"/>
              <a:ea typeface="Quicksand"/>
              <a:cs typeface="Quicksand"/>
              <a:sym typeface="Quicksand"/>
            </a:endParaRPr>
          </a:p>
        </p:txBody>
      </p:sp>
      <p:sp>
        <p:nvSpPr>
          <p:cNvPr id="202" name="Google Shape;202;p26"/>
          <p:cNvSpPr txBox="1"/>
          <p:nvPr/>
        </p:nvSpPr>
        <p:spPr>
          <a:xfrm>
            <a:off x="5488925" y="2010100"/>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Pirates</a:t>
            </a:r>
            <a:endParaRPr b="1" i="1">
              <a:solidFill>
                <a:srgbClr val="1C4587"/>
              </a:solidFill>
              <a:latin typeface="Quicksand"/>
              <a:ea typeface="Quicksand"/>
              <a:cs typeface="Quicksand"/>
              <a:sym typeface="Quicksand"/>
            </a:endParaRPr>
          </a:p>
        </p:txBody>
      </p:sp>
      <p:sp>
        <p:nvSpPr>
          <p:cNvPr id="203" name="Google Shape;203;p26"/>
          <p:cNvSpPr txBox="1"/>
          <p:nvPr/>
        </p:nvSpPr>
        <p:spPr>
          <a:xfrm>
            <a:off x="236425" y="379657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Fairytales</a:t>
            </a:r>
            <a:endParaRPr b="1" i="1">
              <a:solidFill>
                <a:srgbClr val="1C4587"/>
              </a:solidFill>
              <a:latin typeface="Quicksand"/>
              <a:ea typeface="Quicksand"/>
              <a:cs typeface="Quicksand"/>
              <a:sym typeface="Quicksand"/>
            </a:endParaRPr>
          </a:p>
        </p:txBody>
      </p:sp>
      <p:sp>
        <p:nvSpPr>
          <p:cNvPr id="204" name="Google Shape;204;p26"/>
          <p:cNvSpPr txBox="1"/>
          <p:nvPr/>
        </p:nvSpPr>
        <p:spPr>
          <a:xfrm>
            <a:off x="2862675" y="379657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Carnival</a:t>
            </a:r>
            <a:endParaRPr b="1" i="1">
              <a:solidFill>
                <a:srgbClr val="1C4587"/>
              </a:solidFill>
              <a:latin typeface="Quicksand"/>
              <a:ea typeface="Quicksand"/>
              <a:cs typeface="Quicksand"/>
              <a:sym typeface="Quicksand"/>
            </a:endParaRPr>
          </a:p>
        </p:txBody>
      </p:sp>
      <p:sp>
        <p:nvSpPr>
          <p:cNvPr id="205" name="Google Shape;205;p26"/>
          <p:cNvSpPr txBox="1"/>
          <p:nvPr/>
        </p:nvSpPr>
        <p:spPr>
          <a:xfrm>
            <a:off x="5626275" y="3920800"/>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Animals</a:t>
            </a:r>
            <a:endParaRPr b="1" i="1">
              <a:solidFill>
                <a:srgbClr val="1C4587"/>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9"/>
        <p:cNvGrpSpPr/>
        <p:nvPr/>
      </p:nvGrpSpPr>
      <p:grpSpPr>
        <a:xfrm>
          <a:off x="0" y="0"/>
          <a:ext cx="0" cy="0"/>
          <a:chOff x="0" y="0"/>
          <a:chExt cx="0" cy="0"/>
        </a:xfrm>
      </p:grpSpPr>
      <p:sp>
        <p:nvSpPr>
          <p:cNvPr id="210" name="Google Shape;210;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14" name="Google Shape;214;p27"/>
          <p:cNvSpPr txBox="1"/>
          <p:nvPr/>
        </p:nvSpPr>
        <p:spPr>
          <a:xfrm>
            <a:off x="168900" y="69125"/>
            <a:ext cx="2938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15" name="Google Shape;215;p27"/>
          <p:cNvSpPr txBox="1"/>
          <p:nvPr/>
        </p:nvSpPr>
        <p:spPr>
          <a:xfrm>
            <a:off x="1439475" y="3000050"/>
            <a:ext cx="2292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Quicksand"/>
                <a:ea typeface="Quicksand"/>
                <a:cs typeface="Quicksand"/>
                <a:sym typeface="Quicksand"/>
              </a:rPr>
              <a:t>Reception</a:t>
            </a:r>
            <a:endParaRPr sz="2200" b="1">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216" name="Google Shape;216;p27"/>
          <p:cNvPicPr preferRelativeResize="0"/>
          <p:nvPr/>
        </p:nvPicPr>
        <p:blipFill>
          <a:blip r:embed="rId4">
            <a:alphaModFix/>
          </a:blip>
          <a:stretch>
            <a:fillRect/>
          </a:stretch>
        </p:blipFill>
        <p:spPr>
          <a:xfrm>
            <a:off x="5117050" y="1383138"/>
            <a:ext cx="3028950" cy="1514475"/>
          </a:xfrm>
          <a:prstGeom prst="rect">
            <a:avLst/>
          </a:prstGeom>
          <a:noFill/>
          <a:ln>
            <a:noFill/>
          </a:ln>
        </p:spPr>
      </p:pic>
      <p:pic>
        <p:nvPicPr>
          <p:cNvPr id="217" name="Google Shape;217;p27"/>
          <p:cNvPicPr preferRelativeResize="0"/>
          <p:nvPr/>
        </p:nvPicPr>
        <p:blipFill>
          <a:blip r:embed="rId5">
            <a:alphaModFix/>
          </a:blip>
          <a:stretch>
            <a:fillRect/>
          </a:stretch>
        </p:blipFill>
        <p:spPr>
          <a:xfrm>
            <a:off x="798375" y="1359313"/>
            <a:ext cx="2933700" cy="1562100"/>
          </a:xfrm>
          <a:prstGeom prst="rect">
            <a:avLst/>
          </a:prstGeom>
          <a:noFill/>
          <a:ln>
            <a:noFill/>
          </a:ln>
        </p:spPr>
      </p:pic>
      <p:sp>
        <p:nvSpPr>
          <p:cNvPr id="218" name="Google Shape;218;p27"/>
          <p:cNvSpPr txBox="1"/>
          <p:nvPr/>
        </p:nvSpPr>
        <p:spPr>
          <a:xfrm>
            <a:off x="6121800" y="3000050"/>
            <a:ext cx="2292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Quicksand"/>
                <a:ea typeface="Quicksand"/>
                <a:cs typeface="Quicksand"/>
                <a:sym typeface="Quicksand"/>
              </a:rPr>
              <a:t>Year 1</a:t>
            </a:r>
            <a:endParaRPr sz="2200" b="1">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22"/>
        <p:cNvGrpSpPr/>
        <p:nvPr/>
      </p:nvGrpSpPr>
      <p:grpSpPr>
        <a:xfrm>
          <a:off x="0" y="0"/>
          <a:ext cx="0" cy="0"/>
          <a:chOff x="0" y="0"/>
          <a:chExt cx="0" cy="0"/>
        </a:xfrm>
      </p:grpSpPr>
      <p:sp>
        <p:nvSpPr>
          <p:cNvPr id="223" name="Google Shape;223;p2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7" name="Google Shape;227;p28"/>
          <p:cNvSpPr txBox="1"/>
          <p:nvPr/>
        </p:nvSpPr>
        <p:spPr>
          <a:xfrm>
            <a:off x="168900" y="69125"/>
            <a:ext cx="2938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28" name="Google Shape;228;p28"/>
          <p:cNvSpPr txBox="1"/>
          <p:nvPr/>
        </p:nvSpPr>
        <p:spPr>
          <a:xfrm>
            <a:off x="261100" y="742300"/>
            <a:ext cx="795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29" name="Google Shape;229;p28"/>
          <p:cNvSpPr txBox="1"/>
          <p:nvPr/>
        </p:nvSpPr>
        <p:spPr>
          <a:xfrm>
            <a:off x="261100" y="829425"/>
            <a:ext cx="7950300" cy="292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dk1"/>
                </a:solidFill>
                <a:latin typeface="Quicksand"/>
                <a:ea typeface="Quicksand"/>
                <a:cs typeface="Quicksand"/>
                <a:sym typeface="Quicksand"/>
              </a:rPr>
              <a:t>Home learning is not compulsory but is recommended</a:t>
            </a:r>
            <a:endParaRPr sz="17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r>
              <a:rPr lang="en" sz="1700" b="1">
                <a:latin typeface="Quicksand"/>
                <a:ea typeface="Quicksand"/>
                <a:cs typeface="Quicksand"/>
                <a:sym typeface="Quicksand"/>
              </a:rPr>
              <a:t>You can complete home learning either in your home learning exercise book or by uploading to GC.  There will be a video on GC to show you how to do this.</a:t>
            </a:r>
            <a:endParaRPr sz="1700" b="1">
              <a:latin typeface="Quicksand"/>
              <a:ea typeface="Quicksand"/>
              <a:cs typeface="Quicksand"/>
              <a:sym typeface="Quicksand"/>
            </a:endParaRPr>
          </a:p>
          <a:p>
            <a:pPr marL="0" lvl="0" indent="0" algn="l" rtl="0">
              <a:spcBef>
                <a:spcPts val="0"/>
              </a:spcBef>
              <a:spcAft>
                <a:spcPts val="0"/>
              </a:spcAft>
              <a:buNone/>
            </a:pPr>
            <a:endParaRPr sz="1700" b="1">
              <a:latin typeface="Quicksand"/>
              <a:ea typeface="Quicksand"/>
              <a:cs typeface="Quicksand"/>
              <a:sym typeface="Quicksand"/>
            </a:endParaRPr>
          </a:p>
          <a:p>
            <a:pPr marL="0" lvl="0" indent="0" algn="l" rtl="0">
              <a:spcBef>
                <a:spcPts val="0"/>
              </a:spcBef>
              <a:spcAft>
                <a:spcPts val="0"/>
              </a:spcAft>
              <a:buNone/>
            </a:pPr>
            <a:r>
              <a:rPr lang="en" sz="1700" b="1">
                <a:latin typeface="Quicksand"/>
                <a:ea typeface="Quicksand"/>
                <a:cs typeface="Quicksand"/>
                <a:sym typeface="Quicksand"/>
              </a:rPr>
              <a:t>There will be a home learning grid each half term for you to use.</a:t>
            </a:r>
            <a:endParaRPr sz="1700" b="1">
              <a:latin typeface="Quicksand"/>
              <a:ea typeface="Quicksand"/>
              <a:cs typeface="Quicksand"/>
              <a:sym typeface="Quicksand"/>
            </a:endParaRPr>
          </a:p>
          <a:p>
            <a:pPr marL="0" lvl="0" indent="0" algn="l" rtl="0">
              <a:spcBef>
                <a:spcPts val="0"/>
              </a:spcBef>
              <a:spcAft>
                <a:spcPts val="0"/>
              </a:spcAft>
              <a:buNone/>
            </a:pPr>
            <a:endParaRPr sz="1700" b="1">
              <a:latin typeface="Quicksand"/>
              <a:ea typeface="Quicksand"/>
              <a:cs typeface="Quicksand"/>
              <a:sym typeface="Quicksand"/>
            </a:endParaRPr>
          </a:p>
          <a:p>
            <a:pPr marL="0" lvl="0" indent="0" algn="l" rtl="0">
              <a:spcBef>
                <a:spcPts val="0"/>
              </a:spcBef>
              <a:spcAft>
                <a:spcPts val="0"/>
              </a:spcAft>
              <a:buNone/>
            </a:pPr>
            <a:r>
              <a:rPr lang="en" sz="1700" b="1">
                <a:latin typeface="Quicksand"/>
                <a:ea typeface="Quicksand"/>
                <a:cs typeface="Quicksand"/>
                <a:sym typeface="Quicksand"/>
              </a:rPr>
              <a:t>Recommend completing 2 activities from the learning grid per week.</a:t>
            </a:r>
            <a:endParaRPr sz="1700" b="1">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33"/>
        <p:cNvGrpSpPr/>
        <p:nvPr/>
      </p:nvGrpSpPr>
      <p:grpSpPr>
        <a:xfrm>
          <a:off x="0" y="0"/>
          <a:ext cx="0" cy="0"/>
          <a:chOff x="0" y="0"/>
          <a:chExt cx="0" cy="0"/>
        </a:xfrm>
      </p:grpSpPr>
      <p:sp>
        <p:nvSpPr>
          <p:cNvPr id="234" name="Google Shape;234;p2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8" name="Google Shape;238;p29"/>
          <p:cNvSpPr txBox="1"/>
          <p:nvPr/>
        </p:nvSpPr>
        <p:spPr>
          <a:xfrm>
            <a:off x="168900" y="69125"/>
            <a:ext cx="2938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39" name="Google Shape;239;p29"/>
          <p:cNvSpPr txBox="1"/>
          <p:nvPr/>
        </p:nvSpPr>
        <p:spPr>
          <a:xfrm>
            <a:off x="261100" y="742300"/>
            <a:ext cx="795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0" name="Google Shape;240;p29"/>
          <p:cNvSpPr txBox="1"/>
          <p:nvPr/>
        </p:nvSpPr>
        <p:spPr>
          <a:xfrm>
            <a:off x="261100" y="829425"/>
            <a:ext cx="795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p:txBody>
      </p:sp>
      <p:pic>
        <p:nvPicPr>
          <p:cNvPr id="241" name="Google Shape;241;p29"/>
          <p:cNvPicPr preferRelativeResize="0"/>
          <p:nvPr/>
        </p:nvPicPr>
        <p:blipFill>
          <a:blip r:embed="rId4">
            <a:alphaModFix/>
          </a:blip>
          <a:stretch>
            <a:fillRect/>
          </a:stretch>
        </p:blipFill>
        <p:spPr>
          <a:xfrm>
            <a:off x="1527400" y="723813"/>
            <a:ext cx="5544492" cy="342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45"/>
        <p:cNvGrpSpPr/>
        <p:nvPr/>
      </p:nvGrpSpPr>
      <p:grpSpPr>
        <a:xfrm>
          <a:off x="0" y="0"/>
          <a:ext cx="0" cy="0"/>
          <a:chOff x="0" y="0"/>
          <a:chExt cx="0" cy="0"/>
        </a:xfrm>
      </p:grpSpPr>
      <p:sp>
        <p:nvSpPr>
          <p:cNvPr id="246" name="Google Shape;246;p3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0" name="Google Shape;250;p30"/>
          <p:cNvSpPr txBox="1"/>
          <p:nvPr/>
        </p:nvSpPr>
        <p:spPr>
          <a:xfrm>
            <a:off x="168900" y="69125"/>
            <a:ext cx="2938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 Reading</a:t>
            </a:r>
            <a:endParaRPr b="1" i="1">
              <a:solidFill>
                <a:srgbClr val="1C4587"/>
              </a:solidFill>
              <a:latin typeface="Quicksand"/>
              <a:ea typeface="Quicksand"/>
              <a:cs typeface="Quicksand"/>
              <a:sym typeface="Quicksand"/>
            </a:endParaRPr>
          </a:p>
        </p:txBody>
      </p:sp>
      <p:sp>
        <p:nvSpPr>
          <p:cNvPr id="251" name="Google Shape;251;p30"/>
          <p:cNvSpPr txBox="1"/>
          <p:nvPr/>
        </p:nvSpPr>
        <p:spPr>
          <a:xfrm>
            <a:off x="319550" y="2814438"/>
            <a:ext cx="76449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Quicksand"/>
                <a:ea typeface="Quicksand"/>
                <a:cs typeface="Quicksand"/>
                <a:sym typeface="Quicksand"/>
              </a:rPr>
              <a:t>Reading record and LW reading book go home on a Friday</a:t>
            </a: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Must be returned by following Friday (Can return during the week)</a:t>
            </a: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First books sent home on 22nd September</a:t>
            </a:r>
            <a:r>
              <a:rPr lang="en" sz="1800" b="1">
                <a:latin typeface="Quicksand"/>
                <a:ea typeface="Quicksand"/>
                <a:cs typeface="Quicksand"/>
                <a:sym typeface="Quicksand"/>
              </a:rPr>
              <a:t> </a:t>
            </a:r>
            <a:endParaRPr sz="1800" b="1">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252" name="Google Shape;252;p30"/>
          <p:cNvPicPr preferRelativeResize="0"/>
          <p:nvPr/>
        </p:nvPicPr>
        <p:blipFill>
          <a:blip r:embed="rId4">
            <a:alphaModFix/>
          </a:blip>
          <a:stretch>
            <a:fillRect/>
          </a:stretch>
        </p:blipFill>
        <p:spPr>
          <a:xfrm>
            <a:off x="319550" y="612950"/>
            <a:ext cx="2025825" cy="2025825"/>
          </a:xfrm>
          <a:prstGeom prst="rect">
            <a:avLst/>
          </a:prstGeom>
          <a:noFill/>
          <a:ln>
            <a:noFill/>
          </a:ln>
        </p:spPr>
      </p:pic>
      <p:pic>
        <p:nvPicPr>
          <p:cNvPr id="253" name="Google Shape;253;p30"/>
          <p:cNvPicPr preferRelativeResize="0"/>
          <p:nvPr/>
        </p:nvPicPr>
        <p:blipFill>
          <a:blip r:embed="rId5">
            <a:alphaModFix/>
          </a:blip>
          <a:stretch>
            <a:fillRect/>
          </a:stretch>
        </p:blipFill>
        <p:spPr>
          <a:xfrm>
            <a:off x="3107100" y="669425"/>
            <a:ext cx="2474899" cy="2025825"/>
          </a:xfrm>
          <a:prstGeom prst="rect">
            <a:avLst/>
          </a:prstGeom>
          <a:noFill/>
          <a:ln>
            <a:noFill/>
          </a:ln>
        </p:spPr>
      </p:pic>
      <p:pic>
        <p:nvPicPr>
          <p:cNvPr id="254" name="Google Shape;254;p30"/>
          <p:cNvPicPr preferRelativeResize="0"/>
          <p:nvPr/>
        </p:nvPicPr>
        <p:blipFill>
          <a:blip r:embed="rId6">
            <a:alphaModFix/>
          </a:blip>
          <a:stretch>
            <a:fillRect/>
          </a:stretch>
        </p:blipFill>
        <p:spPr>
          <a:xfrm>
            <a:off x="6343725" y="756388"/>
            <a:ext cx="1620775" cy="20000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58"/>
        <p:cNvGrpSpPr/>
        <p:nvPr/>
      </p:nvGrpSpPr>
      <p:grpSpPr>
        <a:xfrm>
          <a:off x="0" y="0"/>
          <a:ext cx="0" cy="0"/>
          <a:chOff x="0" y="0"/>
          <a:chExt cx="0" cy="0"/>
        </a:xfrm>
      </p:grpSpPr>
      <p:sp>
        <p:nvSpPr>
          <p:cNvPr id="259" name="Google Shape;259;p3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63" name="Google Shape;263;p31"/>
          <p:cNvSpPr txBox="1"/>
          <p:nvPr/>
        </p:nvSpPr>
        <p:spPr>
          <a:xfrm>
            <a:off x="168900" y="69125"/>
            <a:ext cx="3917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Google Classroom</a:t>
            </a:r>
            <a:endParaRPr b="1" i="1">
              <a:solidFill>
                <a:srgbClr val="1C4587"/>
              </a:solidFill>
              <a:latin typeface="Quicksand"/>
              <a:ea typeface="Quicksand"/>
              <a:cs typeface="Quicksand"/>
              <a:sym typeface="Quicksand"/>
            </a:endParaRPr>
          </a:p>
        </p:txBody>
      </p:sp>
      <p:pic>
        <p:nvPicPr>
          <p:cNvPr id="264" name="Google Shape;264;p31"/>
          <p:cNvPicPr preferRelativeResize="0"/>
          <p:nvPr/>
        </p:nvPicPr>
        <p:blipFill>
          <a:blip r:embed="rId4">
            <a:alphaModFix/>
          </a:blip>
          <a:stretch>
            <a:fillRect/>
          </a:stretch>
        </p:blipFill>
        <p:spPr>
          <a:xfrm>
            <a:off x="5835050" y="156013"/>
            <a:ext cx="3028950" cy="1514475"/>
          </a:xfrm>
          <a:prstGeom prst="rect">
            <a:avLst/>
          </a:prstGeom>
          <a:noFill/>
          <a:ln>
            <a:noFill/>
          </a:ln>
        </p:spPr>
      </p:pic>
      <p:sp>
        <p:nvSpPr>
          <p:cNvPr id="265" name="Google Shape;265;p31"/>
          <p:cNvSpPr txBox="1"/>
          <p:nvPr/>
        </p:nvSpPr>
        <p:spPr>
          <a:xfrm>
            <a:off x="286425" y="963525"/>
            <a:ext cx="5770800" cy="366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Quicksand"/>
                <a:ea typeface="Quicksand"/>
                <a:cs typeface="Quicksand"/>
                <a:sym typeface="Quicksand"/>
              </a:rPr>
              <a:t>Weekly Newsletter</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Learning from week</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Phonics sounds/tricky words</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Key dates</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Ideas for consolidating learning</a:t>
            </a:r>
            <a:endParaRPr sz="1800" b="1">
              <a:latin typeface="Quicksand"/>
              <a:ea typeface="Quicksand"/>
              <a:cs typeface="Quicksand"/>
              <a:sym typeface="Quicksand"/>
            </a:endParaRPr>
          </a:p>
          <a:p>
            <a:pPr marL="0" lvl="0" indent="0" algn="l" rtl="0">
              <a:spcBef>
                <a:spcPts val="0"/>
              </a:spcBef>
              <a:spcAft>
                <a:spcPts val="0"/>
              </a:spcAft>
              <a:buNone/>
            </a:pP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Weekly Quiz</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Links to key texts</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Home learning </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Links to learning resources</a:t>
            </a:r>
            <a:endParaRPr sz="1800" b="1">
              <a:latin typeface="Quicksand"/>
              <a:ea typeface="Quicksand"/>
              <a:cs typeface="Quicksand"/>
              <a:sym typeface="Quicksand"/>
            </a:endParaRPr>
          </a:p>
          <a:p>
            <a:pPr marL="457200" lvl="0" indent="-342900" algn="l" rtl="0">
              <a:spcBef>
                <a:spcPts val="0"/>
              </a:spcBef>
              <a:spcAft>
                <a:spcPts val="0"/>
              </a:spcAft>
              <a:buSzPts val="1800"/>
              <a:buFont typeface="Quicksand"/>
              <a:buChar char="●"/>
            </a:pPr>
            <a:r>
              <a:rPr lang="en" sz="1800" b="1">
                <a:latin typeface="Quicksand"/>
                <a:ea typeface="Quicksand"/>
                <a:cs typeface="Quicksand"/>
                <a:sym typeface="Quicksand"/>
              </a:rPr>
              <a:t>Video clips to show how to use GC</a:t>
            </a:r>
            <a:endParaRPr sz="1800" b="1">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69"/>
        <p:cNvGrpSpPr/>
        <p:nvPr/>
      </p:nvGrpSpPr>
      <p:grpSpPr>
        <a:xfrm>
          <a:off x="0" y="0"/>
          <a:ext cx="0" cy="0"/>
          <a:chOff x="0" y="0"/>
          <a:chExt cx="0" cy="0"/>
        </a:xfrm>
      </p:grpSpPr>
      <p:sp>
        <p:nvSpPr>
          <p:cNvPr id="270" name="Google Shape;270;p3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3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74" name="Google Shape;274;p3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75" name="Google Shape;275;p32"/>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76" name="Google Shape;276;p32"/>
          <p:cNvSpPr txBox="1"/>
          <p:nvPr/>
        </p:nvSpPr>
        <p:spPr>
          <a:xfrm>
            <a:off x="253350" y="890525"/>
            <a:ext cx="8398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marL="0" lvl="0" indent="0" algn="l" rtl="0">
              <a:spcBef>
                <a:spcPts val="0"/>
              </a:spcBef>
              <a:spcAft>
                <a:spcPts val="0"/>
              </a:spcAft>
              <a:buNone/>
            </a:pPr>
            <a:endParaRPr sz="1200">
              <a:solidFill>
                <a:srgbClr val="1E2757"/>
              </a:solidFill>
              <a:latin typeface="Quicksand"/>
              <a:ea typeface="Quicksand"/>
              <a:cs typeface="Quicksand"/>
              <a:sym typeface="Quicksand"/>
            </a:endParaRPr>
          </a:p>
          <a:p>
            <a:pPr marL="0" lvl="0" indent="0" algn="l" rtl="0">
              <a:spcBef>
                <a:spcPts val="0"/>
              </a:spcBef>
              <a:spcAft>
                <a:spcPts val="0"/>
              </a:spcAft>
              <a:buNone/>
            </a:pPr>
            <a:r>
              <a:rPr lang="en" sz="1500" b="1" u="sng">
                <a:solidFill>
                  <a:srgbClr val="DA4796"/>
                </a:solidFill>
                <a:latin typeface="Quicksand"/>
                <a:ea typeface="Quicksand"/>
                <a:cs typeface="Quicksand"/>
                <a:sym typeface="Quicksand"/>
              </a:rPr>
              <a:t>We will have our first meeting on Friday 22nd September at 9:15am</a:t>
            </a:r>
            <a:endParaRPr sz="1500" b="1" u="sng">
              <a:solidFill>
                <a:srgbClr val="DA4796"/>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80"/>
        <p:cNvGrpSpPr/>
        <p:nvPr/>
      </p:nvGrpSpPr>
      <p:grpSpPr>
        <a:xfrm>
          <a:off x="0" y="0"/>
          <a:ext cx="0" cy="0"/>
          <a:chOff x="0" y="0"/>
          <a:chExt cx="0" cy="0"/>
        </a:xfrm>
      </p:grpSpPr>
      <p:sp>
        <p:nvSpPr>
          <p:cNvPr id="281" name="Google Shape;281;p3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3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85" name="Google Shape;285;p33"/>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Staff in Y1</a:t>
            </a:r>
            <a:endParaRPr sz="2500" b="1" i="1">
              <a:solidFill>
                <a:srgbClr val="1C4587"/>
              </a:solidFill>
              <a:latin typeface="Quicksand"/>
              <a:ea typeface="Quicksand"/>
              <a:cs typeface="Quicksand"/>
              <a:sym typeface="Quicksand"/>
            </a:endParaRPr>
          </a:p>
        </p:txBody>
      </p:sp>
      <p:sp>
        <p:nvSpPr>
          <p:cNvPr id="83" name="Google Shape;83;p16"/>
          <p:cNvSpPr txBox="1"/>
          <p:nvPr/>
        </p:nvSpPr>
        <p:spPr>
          <a:xfrm>
            <a:off x="561350" y="979100"/>
            <a:ext cx="8080800" cy="31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1S		Mr Chaplin</a:t>
            </a:r>
            <a:endParaRPr sz="1700" b="1"/>
          </a:p>
          <a:p>
            <a:pPr marL="0" lvl="0" indent="0" algn="l" rtl="0">
              <a:spcBef>
                <a:spcPts val="0"/>
              </a:spcBef>
              <a:spcAft>
                <a:spcPts val="0"/>
              </a:spcAft>
              <a:buNone/>
            </a:pPr>
            <a:r>
              <a:rPr lang="en" sz="1700" b="1"/>
              <a:t>1F		</a:t>
            </a:r>
            <a:r>
              <a:rPr lang="en" sz="1700" b="1">
                <a:solidFill>
                  <a:schemeClr val="dk1"/>
                </a:solidFill>
              </a:rPr>
              <a:t>Miss McGuire</a:t>
            </a:r>
            <a:endParaRPr sz="1700" b="1"/>
          </a:p>
          <a:p>
            <a:pPr marL="0" lvl="0" indent="0" algn="l" rtl="0">
              <a:spcBef>
                <a:spcPts val="0"/>
              </a:spcBef>
              <a:spcAft>
                <a:spcPts val="0"/>
              </a:spcAft>
              <a:buNone/>
            </a:pPr>
            <a:r>
              <a:rPr lang="en" sz="1700" b="1"/>
              <a:t>1H		</a:t>
            </a:r>
            <a:r>
              <a:rPr lang="en" sz="1700" b="1">
                <a:solidFill>
                  <a:schemeClr val="dk1"/>
                </a:solidFill>
              </a:rPr>
              <a:t>Miss Smith</a:t>
            </a:r>
            <a:endParaRPr sz="1700" b="1"/>
          </a:p>
          <a:p>
            <a:pPr marL="0" lvl="0" indent="0" algn="l" rtl="0">
              <a:spcBef>
                <a:spcPts val="0"/>
              </a:spcBef>
              <a:spcAft>
                <a:spcPts val="0"/>
              </a:spcAft>
              <a:buNone/>
            </a:pPr>
            <a:r>
              <a:rPr lang="en" sz="1700" b="1"/>
              <a:t>1W	  	Miss Addae</a:t>
            </a:r>
            <a:endParaRPr sz="1700" b="1"/>
          </a:p>
          <a:p>
            <a:pPr marL="0" lvl="0" indent="0" algn="l" rtl="0">
              <a:spcBef>
                <a:spcPts val="0"/>
              </a:spcBef>
              <a:spcAft>
                <a:spcPts val="0"/>
              </a:spcAft>
              <a:buNone/>
            </a:pPr>
            <a:endParaRPr sz="1700" b="1"/>
          </a:p>
          <a:p>
            <a:pPr marL="0" lvl="0" indent="0" algn="l" rtl="0">
              <a:spcBef>
                <a:spcPts val="0"/>
              </a:spcBef>
              <a:spcAft>
                <a:spcPts val="0"/>
              </a:spcAft>
              <a:buNone/>
            </a:pPr>
            <a:r>
              <a:rPr lang="en" sz="1700" b="1" u="sng"/>
              <a:t>Support Staff </a:t>
            </a:r>
            <a:endParaRPr sz="1700" b="1" u="sng"/>
          </a:p>
          <a:p>
            <a:pPr marL="0" lvl="0" indent="0" algn="l" rtl="0">
              <a:spcBef>
                <a:spcPts val="0"/>
              </a:spcBef>
              <a:spcAft>
                <a:spcPts val="0"/>
              </a:spcAft>
              <a:buNone/>
            </a:pPr>
            <a:endParaRPr/>
          </a:p>
          <a:p>
            <a:pPr marL="0" lvl="0" indent="0" algn="l" rtl="0">
              <a:spcBef>
                <a:spcPts val="0"/>
              </a:spcBef>
              <a:spcAft>
                <a:spcPts val="0"/>
              </a:spcAft>
              <a:buNone/>
            </a:pPr>
            <a:r>
              <a:rPr lang="en" sz="1600" b="1"/>
              <a:t>Mrs Barrett (1S),  </a:t>
            </a:r>
            <a:r>
              <a:rPr lang="en" sz="1600" b="1">
                <a:solidFill>
                  <a:schemeClr val="dk1"/>
                </a:solidFill>
              </a:rPr>
              <a:t>Miss Zaza (1W), Mrs Smith (1W), Miss Hoxha (1F)</a:t>
            </a:r>
            <a:endParaRPr sz="1600" b="1"/>
          </a:p>
          <a:p>
            <a:pPr marL="0" lvl="0" indent="0" algn="l" rtl="0">
              <a:spcBef>
                <a:spcPts val="0"/>
              </a:spcBef>
              <a:spcAft>
                <a:spcPts val="0"/>
              </a:spcAft>
              <a:buNone/>
            </a:pPr>
            <a:endParaRPr sz="1600" b="1"/>
          </a:p>
          <a:p>
            <a:pPr marL="0" lvl="0" indent="0" algn="l" rtl="0">
              <a:spcBef>
                <a:spcPts val="0"/>
              </a:spcBef>
              <a:spcAft>
                <a:spcPts val="0"/>
              </a:spcAft>
              <a:buNone/>
            </a:pPr>
            <a:r>
              <a:rPr lang="en" sz="1600" b="1"/>
              <a:t>Miss Boreland, Miss Selvage, Mrs Simmons (Across the Year Group)</a:t>
            </a:r>
            <a:endParaRPr sz="1600" b="1"/>
          </a:p>
          <a:p>
            <a:pPr marL="0" lvl="0" indent="0" algn="l" rtl="0">
              <a:spcBef>
                <a:spcPts val="0"/>
              </a:spcBef>
              <a:spcAft>
                <a:spcPts val="0"/>
              </a:spcAft>
              <a:buNone/>
            </a:pPr>
            <a:endParaRPr sz="1600" b="1"/>
          </a:p>
          <a:p>
            <a:pPr marL="0" lvl="0" indent="0" algn="l" rtl="0">
              <a:spcBef>
                <a:spcPts val="0"/>
              </a:spcBef>
              <a:spcAft>
                <a:spcPts val="0"/>
              </a:spcAft>
              <a:buNone/>
            </a:pPr>
            <a:r>
              <a:rPr lang="en" sz="1600" b="1"/>
              <a:t>Mrs Jones (1F PPA and across Year Group) </a:t>
            </a:r>
            <a:endParaRPr sz="1600" b="1"/>
          </a:p>
          <a:p>
            <a:pPr marL="0" lvl="0" indent="0" algn="l" rtl="0">
              <a:spcBef>
                <a:spcPts val="0"/>
              </a:spcBef>
              <a:spcAft>
                <a:spcPts val="0"/>
              </a:spcAft>
              <a:buNone/>
            </a:pPr>
            <a:endParaRPr sz="1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87"/>
        <p:cNvGrpSpPr/>
        <p:nvPr/>
      </p:nvGrpSpPr>
      <p:grpSpPr>
        <a:xfrm>
          <a:off x="0" y="0"/>
          <a:ext cx="0" cy="0"/>
          <a:chOff x="0" y="0"/>
          <a:chExt cx="0" cy="0"/>
        </a:xfrm>
      </p:grpSpPr>
      <p:sp>
        <p:nvSpPr>
          <p:cNvPr id="88" name="Google Shape;88;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7"/>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92" name="Google Shape;92;p17"/>
          <p:cNvPicPr preferRelativeResize="0"/>
          <p:nvPr/>
        </p:nvPicPr>
        <p:blipFill rotWithShape="1">
          <a:blip r:embed="rId4">
            <a:alphaModFix/>
          </a:blip>
          <a:srcRect l="13737" t="33472" r="38397" b="17426"/>
          <a:stretch/>
        </p:blipFill>
        <p:spPr>
          <a:xfrm>
            <a:off x="1124950" y="395025"/>
            <a:ext cx="6106027" cy="352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6"/>
        <p:cNvGrpSpPr/>
        <p:nvPr/>
      </p:nvGrpSpPr>
      <p:grpSpPr>
        <a:xfrm>
          <a:off x="0" y="0"/>
          <a:ext cx="0" cy="0"/>
          <a:chOff x="0" y="0"/>
          <a:chExt cx="0" cy="0"/>
        </a:xfrm>
      </p:grpSpPr>
      <p:sp>
        <p:nvSpPr>
          <p:cNvPr id="97" name="Google Shape;97;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1" name="Google Shape;101;p18"/>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102" name="Google Shape;102;p18"/>
          <p:cNvSpPr txBox="1"/>
          <p:nvPr/>
        </p:nvSpPr>
        <p:spPr>
          <a:xfrm>
            <a:off x="268700" y="1220625"/>
            <a:ext cx="6176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03" name="Google Shape;103;p18"/>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7"/>
        <p:cNvGrpSpPr/>
        <p:nvPr/>
      </p:nvGrpSpPr>
      <p:grpSpPr>
        <a:xfrm>
          <a:off x="0" y="0"/>
          <a:ext cx="0" cy="0"/>
          <a:chOff x="0" y="0"/>
          <a:chExt cx="0" cy="0"/>
        </a:xfrm>
      </p:grpSpPr>
      <p:sp>
        <p:nvSpPr>
          <p:cNvPr id="108" name="Google Shape;108;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12" name="Google Shape;112;p19"/>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13" name="Google Shape;113;p19"/>
          <p:cNvSpPr txBox="1"/>
          <p:nvPr/>
        </p:nvSpPr>
        <p:spPr>
          <a:xfrm>
            <a:off x="298125" y="906775"/>
            <a:ext cx="6660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t>Drop off</a:t>
            </a:r>
            <a:endParaRPr b="1" u="sng"/>
          </a:p>
          <a:p>
            <a:pPr marL="0" lvl="0" indent="0" algn="l" rtl="0">
              <a:spcBef>
                <a:spcPts val="0"/>
              </a:spcBef>
              <a:spcAft>
                <a:spcPts val="0"/>
              </a:spcAft>
              <a:buNone/>
            </a:pPr>
            <a:endParaRPr/>
          </a:p>
          <a:p>
            <a:pPr marL="0" lvl="0" indent="0" algn="l" rtl="0">
              <a:spcBef>
                <a:spcPts val="0"/>
              </a:spcBef>
              <a:spcAft>
                <a:spcPts val="0"/>
              </a:spcAft>
              <a:buNone/>
            </a:pPr>
            <a:r>
              <a:rPr lang="en"/>
              <a:t>Children will be led into the classroom at 09:00</a:t>
            </a:r>
            <a:endParaRPr/>
          </a:p>
          <a:p>
            <a:pPr marL="0" lvl="0" indent="0" algn="l" rtl="0">
              <a:spcBef>
                <a:spcPts val="0"/>
              </a:spcBef>
              <a:spcAft>
                <a:spcPts val="0"/>
              </a:spcAft>
              <a:buNone/>
            </a:pPr>
            <a:endParaRPr/>
          </a:p>
          <a:p>
            <a:pPr marL="0" lvl="0" indent="0" algn="l" rtl="0">
              <a:spcBef>
                <a:spcPts val="0"/>
              </a:spcBef>
              <a:spcAft>
                <a:spcPts val="0"/>
              </a:spcAft>
              <a:buNone/>
            </a:pPr>
            <a:r>
              <a:rPr lang="en"/>
              <a:t>Children start their learning promptly at 09:05 </a:t>
            </a:r>
            <a:endParaRPr/>
          </a:p>
          <a:p>
            <a:pPr marL="0" lvl="0" indent="0" algn="l" rtl="0">
              <a:spcBef>
                <a:spcPts val="0"/>
              </a:spcBef>
              <a:spcAft>
                <a:spcPts val="0"/>
              </a:spcAft>
              <a:buNone/>
            </a:pPr>
            <a:endParaRPr/>
          </a:p>
          <a:p>
            <a:pPr marL="0" lvl="0" indent="0" algn="l" rtl="0">
              <a:spcBef>
                <a:spcPts val="0"/>
              </a:spcBef>
              <a:spcAft>
                <a:spcPts val="0"/>
              </a:spcAft>
              <a:buNone/>
            </a:pPr>
            <a:r>
              <a:rPr lang="en"/>
              <a:t>Once doors are closed (09:05) you must enter via the school office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Pick up</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a:t>Doors will open at 15:30</a:t>
            </a:r>
            <a:endParaRPr/>
          </a:p>
          <a:p>
            <a:pPr marL="0" lvl="0" indent="0" algn="l" rtl="0">
              <a:spcBef>
                <a:spcPts val="0"/>
              </a:spcBef>
              <a:spcAft>
                <a:spcPts val="0"/>
              </a:spcAft>
              <a:buNone/>
            </a:pPr>
            <a:endParaRPr/>
          </a:p>
          <a:p>
            <a:pPr marL="0" lvl="0" indent="0" algn="l" rtl="0">
              <a:spcBef>
                <a:spcPts val="0"/>
              </a:spcBef>
              <a:spcAft>
                <a:spcPts val="0"/>
              </a:spcAft>
              <a:buNone/>
            </a:pPr>
            <a:r>
              <a:rPr lang="en"/>
              <a:t>At 15:35 children will be taken to the school office</a:t>
            </a:r>
            <a:endParaRPr/>
          </a:p>
          <a:p>
            <a:pPr marL="0" lvl="0" indent="0" algn="l" rtl="0">
              <a:spcBef>
                <a:spcPts val="0"/>
              </a:spcBef>
              <a:spcAft>
                <a:spcPts val="0"/>
              </a:spcAft>
              <a:buNone/>
            </a:pPr>
            <a:endParaRPr/>
          </a:p>
          <a:p>
            <a:pPr marL="0" lvl="0" indent="0" algn="l" rtl="0">
              <a:spcBef>
                <a:spcPts val="0"/>
              </a:spcBef>
              <a:spcAft>
                <a:spcPts val="0"/>
              </a:spcAft>
              <a:buNone/>
            </a:pPr>
            <a:r>
              <a:rPr lang="en"/>
              <a:t>Please call the office if you are going to be late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7"/>
        <p:cNvGrpSpPr/>
        <p:nvPr/>
      </p:nvGrpSpPr>
      <p:grpSpPr>
        <a:xfrm>
          <a:off x="0" y="0"/>
          <a:ext cx="0" cy="0"/>
          <a:chOff x="0" y="0"/>
          <a:chExt cx="0" cy="0"/>
        </a:xfrm>
      </p:grpSpPr>
      <p:sp>
        <p:nvSpPr>
          <p:cNvPr id="118" name="Google Shape;118;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22" name="Google Shape;122;p20"/>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23" name="Google Shape;123;p20"/>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24" name="Google Shape;124;p20"/>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25" name="Google Shape;125;p20"/>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26" name="Google Shape;126;p20"/>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27" name="Google Shape;127;p20"/>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1"/>
        <p:cNvGrpSpPr/>
        <p:nvPr/>
      </p:nvGrpSpPr>
      <p:grpSpPr>
        <a:xfrm>
          <a:off x="0" y="0"/>
          <a:ext cx="0" cy="0"/>
          <a:chOff x="0" y="0"/>
          <a:chExt cx="0" cy="0"/>
        </a:xfrm>
      </p:grpSpPr>
      <p:sp>
        <p:nvSpPr>
          <p:cNvPr id="132" name="Google Shape;132;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6" name="Google Shape;136;p21"/>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37" name="Google Shape;137;p21"/>
          <p:cNvSpPr txBox="1"/>
          <p:nvPr/>
        </p:nvSpPr>
        <p:spPr>
          <a:xfrm>
            <a:off x="168900" y="976000"/>
            <a:ext cx="7386900" cy="292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000" b="1">
                <a:solidFill>
                  <a:schemeClr val="dk1"/>
                </a:solidFill>
                <a:latin typeface="Quicksand"/>
                <a:ea typeface="Quicksand"/>
                <a:cs typeface="Quicksand"/>
                <a:sym typeface="Quicksand"/>
              </a:rPr>
              <a:t>Please label everything!</a:t>
            </a:r>
            <a:endParaRPr sz="2000" b="1">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2000" b="1">
                <a:solidFill>
                  <a:schemeClr val="dk1"/>
                </a:solidFill>
                <a:latin typeface="Quicksand"/>
                <a:ea typeface="Quicksand"/>
                <a:cs typeface="Quicksand"/>
                <a:sym typeface="Quicksand"/>
              </a:rPr>
              <a:t>Lost property.  It may be…</a:t>
            </a:r>
            <a:endParaRPr sz="2000" b="1">
              <a:solidFill>
                <a:schemeClr val="dk1"/>
              </a:solidFill>
              <a:latin typeface="Quicksand"/>
              <a:ea typeface="Quicksand"/>
              <a:cs typeface="Quicksand"/>
              <a:sym typeface="Quicksand"/>
            </a:endParaRPr>
          </a:p>
          <a:p>
            <a:pPr marL="457200" lvl="0" indent="-355600" algn="l" rtl="0">
              <a:lnSpc>
                <a:spcPct val="115000"/>
              </a:lnSpc>
              <a:spcBef>
                <a:spcPts val="1200"/>
              </a:spcBef>
              <a:spcAft>
                <a:spcPts val="0"/>
              </a:spcAft>
              <a:buClr>
                <a:schemeClr val="dk1"/>
              </a:buClr>
              <a:buSzPts val="2000"/>
              <a:buFont typeface="Quicksand"/>
              <a:buChar char="●"/>
            </a:pPr>
            <a:r>
              <a:rPr lang="en" sz="2000" b="1">
                <a:solidFill>
                  <a:schemeClr val="dk1"/>
                </a:solidFill>
                <a:latin typeface="Quicksand"/>
                <a:ea typeface="Quicksand"/>
                <a:cs typeface="Quicksand"/>
                <a:sym typeface="Quicksand"/>
              </a:rPr>
              <a:t>In the classroom</a:t>
            </a:r>
            <a:endParaRPr sz="2000" b="1">
              <a:solidFill>
                <a:schemeClr val="dk1"/>
              </a:solidFill>
              <a:latin typeface="Quicksand"/>
              <a:ea typeface="Quicksand"/>
              <a:cs typeface="Quicksand"/>
              <a:sym typeface="Quicksand"/>
            </a:endParaRPr>
          </a:p>
          <a:p>
            <a:pPr marL="457200" lvl="0" indent="-355600" algn="l" rtl="0">
              <a:lnSpc>
                <a:spcPct val="115000"/>
              </a:lnSpc>
              <a:spcBef>
                <a:spcPts val="0"/>
              </a:spcBef>
              <a:spcAft>
                <a:spcPts val="0"/>
              </a:spcAft>
              <a:buClr>
                <a:schemeClr val="dk1"/>
              </a:buClr>
              <a:buSzPts val="2000"/>
              <a:buFont typeface="Quicksand"/>
              <a:buChar char="●"/>
            </a:pPr>
            <a:r>
              <a:rPr lang="en" sz="2000" b="1">
                <a:solidFill>
                  <a:schemeClr val="dk1"/>
                </a:solidFill>
                <a:latin typeface="Quicksand"/>
                <a:ea typeface="Quicksand"/>
                <a:cs typeface="Quicksand"/>
                <a:sym typeface="Quicksand"/>
              </a:rPr>
              <a:t>On a coat peg</a:t>
            </a:r>
            <a:endParaRPr sz="2000" b="1">
              <a:solidFill>
                <a:schemeClr val="dk1"/>
              </a:solidFill>
              <a:latin typeface="Quicksand"/>
              <a:ea typeface="Quicksand"/>
              <a:cs typeface="Quicksand"/>
              <a:sym typeface="Quicksand"/>
            </a:endParaRPr>
          </a:p>
          <a:p>
            <a:pPr marL="457200" lvl="0" indent="-355600" algn="l" rtl="0">
              <a:lnSpc>
                <a:spcPct val="115000"/>
              </a:lnSpc>
              <a:spcBef>
                <a:spcPts val="0"/>
              </a:spcBef>
              <a:spcAft>
                <a:spcPts val="0"/>
              </a:spcAft>
              <a:buClr>
                <a:schemeClr val="dk1"/>
              </a:buClr>
              <a:buSzPts val="2000"/>
              <a:buFont typeface="Quicksand"/>
              <a:buChar char="●"/>
            </a:pPr>
            <a:r>
              <a:rPr lang="en" sz="2000" b="1">
                <a:solidFill>
                  <a:schemeClr val="dk1"/>
                </a:solidFill>
                <a:latin typeface="Quicksand"/>
                <a:ea typeface="Quicksand"/>
                <a:cs typeface="Quicksand"/>
                <a:sym typeface="Quicksand"/>
              </a:rPr>
              <a:t>Left in the playground/lunch hall</a:t>
            </a:r>
            <a:endParaRPr sz="2000" b="1">
              <a:solidFill>
                <a:schemeClr val="dk1"/>
              </a:solidFill>
              <a:latin typeface="Quicksand"/>
              <a:ea typeface="Quicksand"/>
              <a:cs typeface="Quicksand"/>
              <a:sym typeface="Quicksand"/>
            </a:endParaRPr>
          </a:p>
          <a:p>
            <a:pPr marL="457200" lvl="0" indent="-355600" algn="l" rtl="0">
              <a:lnSpc>
                <a:spcPct val="115000"/>
              </a:lnSpc>
              <a:spcBef>
                <a:spcPts val="0"/>
              </a:spcBef>
              <a:spcAft>
                <a:spcPts val="0"/>
              </a:spcAft>
              <a:buClr>
                <a:schemeClr val="dk1"/>
              </a:buClr>
              <a:buSzPts val="2000"/>
              <a:buFont typeface="Quicksand"/>
              <a:buChar char="●"/>
            </a:pPr>
            <a:r>
              <a:rPr lang="en" sz="2000" b="1">
                <a:solidFill>
                  <a:schemeClr val="dk1"/>
                </a:solidFill>
                <a:latin typeface="Quicksand"/>
                <a:ea typeface="Quicksand"/>
                <a:cs typeface="Quicksand"/>
                <a:sym typeface="Quicksand"/>
              </a:rPr>
              <a:t>Lost property (Under the blue canopy)</a:t>
            </a:r>
            <a:endParaRPr sz="2000" b="1">
              <a:solidFill>
                <a:schemeClr val="dk1"/>
              </a:solidFill>
              <a:latin typeface="Quicksand"/>
              <a:ea typeface="Quicksand"/>
              <a:cs typeface="Quicksand"/>
              <a:sym typeface="Quicksand"/>
            </a:endParaRPr>
          </a:p>
          <a:p>
            <a:pPr marL="457200" lvl="0" indent="-355600" algn="l" rtl="0">
              <a:lnSpc>
                <a:spcPct val="115000"/>
              </a:lnSpc>
              <a:spcBef>
                <a:spcPts val="0"/>
              </a:spcBef>
              <a:spcAft>
                <a:spcPts val="0"/>
              </a:spcAft>
              <a:buClr>
                <a:schemeClr val="dk1"/>
              </a:buClr>
              <a:buSzPts val="2000"/>
              <a:buFont typeface="Quicksand"/>
              <a:buChar char="●"/>
            </a:pPr>
            <a:r>
              <a:rPr lang="en" sz="2000" b="1">
                <a:solidFill>
                  <a:schemeClr val="dk1"/>
                </a:solidFill>
                <a:latin typeface="Quicksand"/>
                <a:ea typeface="Quicksand"/>
                <a:cs typeface="Quicksand"/>
                <a:sym typeface="Quicksand"/>
              </a:rPr>
              <a:t>Taken home by another child and hopefully returned</a:t>
            </a:r>
            <a:endParaRPr sz="2000" b="1">
              <a:solidFill>
                <a:schemeClr val="dk1"/>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1"/>
        <p:cNvGrpSpPr/>
        <p:nvPr/>
      </p:nvGrpSpPr>
      <p:grpSpPr>
        <a:xfrm>
          <a:off x="0" y="0"/>
          <a:ext cx="0" cy="0"/>
          <a:chOff x="0" y="0"/>
          <a:chExt cx="0" cy="0"/>
        </a:xfrm>
      </p:grpSpPr>
      <p:sp>
        <p:nvSpPr>
          <p:cNvPr id="142" name="Google Shape;142;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46" name="Google Shape;146;p22"/>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147" name="Google Shape;147;p22"/>
          <p:cNvSpPr txBox="1"/>
          <p:nvPr/>
        </p:nvSpPr>
        <p:spPr>
          <a:xfrm>
            <a:off x="191925" y="944225"/>
            <a:ext cx="80913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Google Classroom</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148" name="Google Shape;148;p22"/>
          <p:cNvSpPr txBox="1"/>
          <p:nvPr/>
        </p:nvSpPr>
        <p:spPr>
          <a:xfrm>
            <a:off x="353375" y="20639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149" name="Google Shape;149;p22"/>
          <p:cNvSpPr txBox="1"/>
          <p:nvPr/>
        </p:nvSpPr>
        <p:spPr>
          <a:xfrm>
            <a:off x="353375" y="2625938"/>
            <a:ext cx="809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To avoid unnecessary workload for parents, you will be informed about the school trips the children are taken on during the day (and we are asking for lots of volunteers!). We ask that you complete one form which will be sent home giving permission for your child to go on a trip. You will not need to give permission for each trip. </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 can however speak to the class teacher for more information about individual trips should you have any queries. </a:t>
            </a:r>
            <a:endParaRPr>
              <a:latin typeface="Quicksand"/>
              <a:ea typeface="Quicksand"/>
              <a:cs typeface="Quicksand"/>
              <a:sym typeface="Quicksand"/>
            </a:endParaRPr>
          </a:p>
        </p:txBody>
      </p:sp>
      <p:sp>
        <p:nvSpPr>
          <p:cNvPr id="150" name="Google Shape;150;p22"/>
          <p:cNvSpPr txBox="1"/>
          <p:nvPr/>
        </p:nvSpPr>
        <p:spPr>
          <a:xfrm>
            <a:off x="6008350" y="1051925"/>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https://docs.google.com/forms/d/e/1FAIpQLSfyqoG2krCR6MutzsvTeZHp5gkwnbk96pYr8XLDLmx_4pQg9g/viewform?usp=sf_link</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54"/>
        <p:cNvGrpSpPr/>
        <p:nvPr/>
      </p:nvGrpSpPr>
      <p:grpSpPr>
        <a:xfrm>
          <a:off x="0" y="0"/>
          <a:ext cx="0" cy="0"/>
          <a:chOff x="0" y="0"/>
          <a:chExt cx="0" cy="0"/>
        </a:xfrm>
      </p:grpSpPr>
      <p:sp>
        <p:nvSpPr>
          <p:cNvPr id="155" name="Google Shape;155;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3"/>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59" name="Google Shape;159;p23"/>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60" name="Google Shape;160;p23"/>
          <p:cNvSpPr txBox="1"/>
          <p:nvPr/>
        </p:nvSpPr>
        <p:spPr>
          <a:xfrm>
            <a:off x="905675" y="1451925"/>
            <a:ext cx="6939900" cy="21240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Quicksand"/>
                <a:ea typeface="Quicksand"/>
                <a:cs typeface="Quicksand"/>
                <a:sym typeface="Quicksand"/>
              </a:rPr>
              <a:t>Year 1</a:t>
            </a:r>
            <a:endParaRPr sz="2100" b="1">
              <a:latin typeface="Quicksand"/>
              <a:ea typeface="Quicksand"/>
              <a:cs typeface="Quicksand"/>
              <a:sym typeface="Quicksand"/>
            </a:endParaRPr>
          </a:p>
          <a:p>
            <a:pPr marL="0" lvl="0" indent="0" algn="l" rtl="0">
              <a:spcBef>
                <a:spcPts val="0"/>
              </a:spcBef>
              <a:spcAft>
                <a:spcPts val="0"/>
              </a:spcAft>
              <a:buNone/>
            </a:pPr>
            <a:r>
              <a:rPr lang="en" sz="2100">
                <a:latin typeface="Quicksand"/>
                <a:ea typeface="Quicksand"/>
                <a:cs typeface="Quicksand"/>
                <a:sym typeface="Quicksand"/>
              </a:rPr>
              <a:t>During the summer term (June), the children will take a phonics screening check. The assessments are an indicator of how the children are progressing and achieving at the end of Year 1 in their reading. You will receive further information on this later in the year.</a:t>
            </a:r>
            <a:endParaRPr sz="21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On-screen Show (16:9)</PresentationFormat>
  <Paragraphs>142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IONeil</dc:creator>
  <cp:lastModifiedBy>IONeil</cp:lastModifiedBy>
  <cp:revision>1</cp:revision>
  <dcterms:modified xsi:type="dcterms:W3CDTF">2023-09-20T13:01:56Z</dcterms:modified>
</cp:coreProperties>
</file>