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60" r:id="rId3"/>
    <p:sldId id="257" r:id="rId4"/>
    <p:sldId id="268" r:id="rId5"/>
    <p:sldId id="259" r:id="rId6"/>
    <p:sldId id="261" r:id="rId7"/>
    <p:sldId id="262" r:id="rId8"/>
    <p:sldId id="267"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Quicksand"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49f98534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49f985348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9aba6a4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9aba6a4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9aba6a4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49aba6a4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49aba6a4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49aba6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dfa9c2e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dfa9c2e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62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9aba6a4f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9aba6a4f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9aba6a4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49aba6a4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437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9aba6a4f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49aba6a4f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13"/>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3"/>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13"/>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3"/>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13"/>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800"/>
              <a:buNone/>
              <a:defRPr sz="4000" b="1"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jameswolfe.greenwich.sch.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Year 2 Maple</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3800" b="1">
                <a:solidFill>
                  <a:srgbClr val="1C4587"/>
                </a:solidFill>
                <a:latin typeface="Quicksand"/>
                <a:ea typeface="Quicksand"/>
                <a:cs typeface="Quicksand"/>
                <a:sym typeface="Quicksand"/>
              </a:rPr>
              <a:t>Welcome to Meet the Teacher</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2500" b="1" i="1">
                <a:solidFill>
                  <a:srgbClr val="1C4587"/>
                </a:solidFill>
                <a:latin typeface="Quicksand"/>
                <a:ea typeface="Quicksand"/>
                <a:cs typeface="Quicksand"/>
                <a:sym typeface="Quicksand"/>
              </a:rPr>
              <a:t>September 2022</a:t>
            </a:r>
            <a:endParaRPr sz="2500" b="1" i="1">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62"/>
        <p:cNvGrpSpPr/>
        <p:nvPr/>
      </p:nvGrpSpPr>
      <p:grpSpPr>
        <a:xfrm>
          <a:off x="0" y="0"/>
          <a:ext cx="0" cy="0"/>
          <a:chOff x="0" y="0"/>
          <a:chExt cx="0" cy="0"/>
        </a:xfrm>
      </p:grpSpPr>
      <p:sp>
        <p:nvSpPr>
          <p:cNvPr id="163" name="Google Shape;163;p23"/>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67" name="Google Shape;167;p23"/>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Special educational needs and or disabilities (SEND)</a:t>
            </a:r>
            <a:endParaRPr b="1" i="1">
              <a:solidFill>
                <a:srgbClr val="1C4587"/>
              </a:solidFill>
              <a:latin typeface="Quicksand"/>
              <a:ea typeface="Quicksand"/>
              <a:cs typeface="Quicksand"/>
              <a:sym typeface="Quicksand"/>
            </a:endParaRPr>
          </a:p>
        </p:txBody>
      </p:sp>
      <p:sp>
        <p:nvSpPr>
          <p:cNvPr id="168" name="Google Shape;168;p23"/>
          <p:cNvSpPr txBox="1"/>
          <p:nvPr/>
        </p:nvSpPr>
        <p:spPr>
          <a:xfrm>
            <a:off x="268700" y="1220625"/>
            <a:ext cx="82998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72"/>
        <p:cNvGrpSpPr/>
        <p:nvPr/>
      </p:nvGrpSpPr>
      <p:grpSpPr>
        <a:xfrm>
          <a:off x="0" y="0"/>
          <a:ext cx="0" cy="0"/>
          <a:chOff x="0" y="0"/>
          <a:chExt cx="0" cy="0"/>
        </a:xfrm>
      </p:grpSpPr>
      <p:sp>
        <p:nvSpPr>
          <p:cNvPr id="173" name="Google Shape;173;p2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24"/>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77" name="Google Shape;177;p24"/>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178" name="Google Shape;178;p24"/>
          <p:cNvSpPr txBox="1"/>
          <p:nvPr/>
        </p:nvSpPr>
        <p:spPr>
          <a:xfrm>
            <a:off x="191925" y="944225"/>
            <a:ext cx="8622300" cy="1692741"/>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Class teacher is your first point of contact - admin@jameswolfe.greenwich.sch.uk</a:t>
            </a:r>
            <a:endParaRPr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If you need more help, please contact Miss Brown, Year 2 Lead through the admin email. (Subject: For the attention of Miss Brown)</a:t>
            </a:r>
            <a:endParaRPr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Weekly Wolfe </a:t>
            </a:r>
            <a:r>
              <a:rPr lang="en-GB" dirty="0">
                <a:latin typeface="Quicksand"/>
                <a:ea typeface="Quicksand"/>
                <a:cs typeface="Quicksand"/>
                <a:sym typeface="Quicksand"/>
              </a:rPr>
              <a:t>will be sent out e</a:t>
            </a:r>
            <a:r>
              <a:rPr lang="en" dirty="0">
                <a:latin typeface="Quicksand"/>
                <a:ea typeface="Quicksand"/>
                <a:cs typeface="Quicksand"/>
                <a:sym typeface="Quicksand"/>
              </a:rPr>
              <a:t>very Thursday. This provides key dates, upcoming events and information.</a:t>
            </a:r>
            <a:endParaRPr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Trip letters are given out by class teachers. Spare copies can be found at the office.</a:t>
            </a:r>
            <a:endParaRPr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School website - </a:t>
            </a:r>
            <a:r>
              <a:rPr lang="en" u="sng" dirty="0">
                <a:solidFill>
                  <a:schemeClr val="hlink"/>
                </a:solidFill>
                <a:latin typeface="Quicksand"/>
                <a:ea typeface="Quicksand"/>
                <a:cs typeface="Quicksand"/>
                <a:sym typeface="Quicksand"/>
                <a:hlinkClick r:id="rId4"/>
              </a:rPr>
              <a:t>https://www.jameswolfe.greenwich.sch.uk/</a:t>
            </a:r>
            <a:r>
              <a:rPr lang="en" dirty="0">
                <a:latin typeface="Quicksand"/>
                <a:ea typeface="Quicksand"/>
                <a:cs typeface="Quicksand"/>
                <a:sym typeface="Quicksand"/>
              </a:rPr>
              <a:t> </a:t>
            </a:r>
            <a:endParaRPr dirty="0">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82"/>
        <p:cNvGrpSpPr/>
        <p:nvPr/>
      </p:nvGrpSpPr>
      <p:grpSpPr>
        <a:xfrm>
          <a:off x="0" y="0"/>
          <a:ext cx="0" cy="0"/>
          <a:chOff x="0" y="0"/>
          <a:chExt cx="0" cy="0"/>
        </a:xfrm>
      </p:grpSpPr>
      <p:sp>
        <p:nvSpPr>
          <p:cNvPr id="183" name="Google Shape;183;p2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87" name="Google Shape;187;p25"/>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We are very excited about working with your wonderful children!</a:t>
            </a:r>
            <a:endParaRPr sz="2500" b="1" i="1">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16"/>
        <p:cNvGrpSpPr/>
        <p:nvPr/>
      </p:nvGrpSpPr>
      <p:grpSpPr>
        <a:xfrm>
          <a:off x="0" y="0"/>
          <a:ext cx="0" cy="0"/>
          <a:chOff x="0" y="0"/>
          <a:chExt cx="0" cy="0"/>
        </a:xfrm>
      </p:grpSpPr>
      <p:sp>
        <p:nvSpPr>
          <p:cNvPr id="117" name="Google Shape;117;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21" name="Google Shape;121;p19"/>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700" b="1" dirty="0">
                <a:solidFill>
                  <a:srgbClr val="1C4587"/>
                </a:solidFill>
                <a:latin typeface="Quicksand"/>
                <a:ea typeface="Quicksand"/>
                <a:cs typeface="Quicksand"/>
                <a:sym typeface="Quicksand"/>
              </a:rPr>
              <a:t>Themes</a:t>
            </a:r>
            <a:endParaRPr b="1" i="1" dirty="0">
              <a:solidFill>
                <a:srgbClr val="1C4587"/>
              </a:solidFill>
              <a:latin typeface="Quicksand"/>
              <a:ea typeface="Quicksand"/>
              <a:cs typeface="Quicksand"/>
              <a:sym typeface="Quicksand"/>
            </a:endParaRPr>
          </a:p>
        </p:txBody>
      </p:sp>
      <p:sp>
        <p:nvSpPr>
          <p:cNvPr id="122" name="Google Shape;122;p19"/>
          <p:cNvSpPr txBox="1"/>
          <p:nvPr/>
        </p:nvSpPr>
        <p:spPr>
          <a:xfrm>
            <a:off x="322974" y="772163"/>
            <a:ext cx="6344804"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t> </a:t>
            </a:r>
            <a:endParaRPr dirty="0"/>
          </a:p>
        </p:txBody>
      </p:sp>
      <p:pic>
        <p:nvPicPr>
          <p:cNvPr id="2" name="Picture 1">
            <a:extLst>
              <a:ext uri="{FF2B5EF4-FFF2-40B4-BE49-F238E27FC236}">
                <a16:creationId xmlns:a16="http://schemas.microsoft.com/office/drawing/2014/main" id="{35869DA6-328E-4C9B-8C49-82B00F43C0B7}"/>
              </a:ext>
            </a:extLst>
          </p:cNvPr>
          <p:cNvPicPr>
            <a:picLocks noChangeAspect="1"/>
          </p:cNvPicPr>
          <p:nvPr/>
        </p:nvPicPr>
        <p:blipFill>
          <a:blip r:embed="rId4"/>
          <a:stretch>
            <a:fillRect/>
          </a:stretch>
        </p:blipFill>
        <p:spPr>
          <a:xfrm>
            <a:off x="322974" y="1039093"/>
            <a:ext cx="8681338" cy="17605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82" name="Google Shape;82;p16"/>
          <p:cNvSpPr txBox="1"/>
          <p:nvPr/>
        </p:nvSpPr>
        <p:spPr>
          <a:xfrm>
            <a:off x="1222474" y="60050"/>
            <a:ext cx="6793543" cy="76941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Other staff in 2 </a:t>
            </a:r>
            <a:r>
              <a:rPr lang="en-GB" sz="3800" b="1" dirty="0">
                <a:solidFill>
                  <a:srgbClr val="1C4587"/>
                </a:solidFill>
                <a:latin typeface="Quicksand"/>
                <a:ea typeface="Quicksand"/>
                <a:cs typeface="Quicksand"/>
                <a:sym typeface="Quicksand"/>
              </a:rPr>
              <a:t>Beech</a:t>
            </a:r>
            <a:endParaRPr sz="2500" b="1" i="1" dirty="0">
              <a:solidFill>
                <a:srgbClr val="1C4587"/>
              </a:solidFill>
              <a:latin typeface="Quicksand"/>
              <a:ea typeface="Quicksand"/>
              <a:cs typeface="Quicksand"/>
              <a:sym typeface="Quicksand"/>
            </a:endParaRPr>
          </a:p>
        </p:txBody>
      </p:sp>
      <p:sp>
        <p:nvSpPr>
          <p:cNvPr id="83" name="Google Shape;83;p16"/>
          <p:cNvSpPr/>
          <p:nvPr/>
        </p:nvSpPr>
        <p:spPr>
          <a:xfrm>
            <a:off x="199950" y="829550"/>
            <a:ext cx="8744100" cy="3354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txBox="1"/>
          <p:nvPr/>
        </p:nvSpPr>
        <p:spPr>
          <a:xfrm>
            <a:off x="1565285" y="3179042"/>
            <a:ext cx="2355825"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t>Miss </a:t>
            </a:r>
            <a:r>
              <a:rPr lang="en-GB" sz="1800" dirty="0"/>
              <a:t>Zaza</a:t>
            </a:r>
            <a:endParaRPr sz="1800" dirty="0"/>
          </a:p>
          <a:p>
            <a:pPr marL="0" lvl="0" indent="0" algn="ctr" rtl="0">
              <a:spcBef>
                <a:spcPts val="0"/>
              </a:spcBef>
              <a:spcAft>
                <a:spcPts val="0"/>
              </a:spcAft>
              <a:buNone/>
            </a:pPr>
            <a:r>
              <a:rPr lang="en-GB" sz="1800" dirty="0"/>
              <a:t>Teaching assistant / PPA cover (Tuesday)</a:t>
            </a:r>
            <a:endParaRPr sz="1800" dirty="0"/>
          </a:p>
        </p:txBody>
      </p:sp>
      <p:sp>
        <p:nvSpPr>
          <p:cNvPr id="88" name="Google Shape;88;p16"/>
          <p:cNvSpPr txBox="1"/>
          <p:nvPr/>
        </p:nvSpPr>
        <p:spPr>
          <a:xfrm>
            <a:off x="4273279" y="3199487"/>
            <a:ext cx="2426294"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t>Miss Alba</a:t>
            </a:r>
          </a:p>
          <a:p>
            <a:pPr marL="0" lvl="0" indent="0" algn="ctr" rtl="0">
              <a:spcBef>
                <a:spcPts val="0"/>
              </a:spcBef>
              <a:spcAft>
                <a:spcPts val="0"/>
              </a:spcAft>
              <a:buNone/>
            </a:pPr>
            <a:r>
              <a:rPr lang="en-GB" sz="1800" dirty="0"/>
              <a:t>PPA teacher (Friday)</a:t>
            </a:r>
            <a:endParaRPr sz="1800" dirty="0"/>
          </a:p>
        </p:txBody>
      </p:sp>
      <p:pic>
        <p:nvPicPr>
          <p:cNvPr id="2" name="Picture 1">
            <a:extLst>
              <a:ext uri="{FF2B5EF4-FFF2-40B4-BE49-F238E27FC236}">
                <a16:creationId xmlns:a16="http://schemas.microsoft.com/office/drawing/2014/main" id="{3A1D59C5-7ED0-4846-941A-52A8B8114DED}"/>
              </a:ext>
            </a:extLst>
          </p:cNvPr>
          <p:cNvPicPr>
            <a:picLocks noChangeAspect="1"/>
          </p:cNvPicPr>
          <p:nvPr/>
        </p:nvPicPr>
        <p:blipFill>
          <a:blip r:embed="rId4"/>
          <a:stretch>
            <a:fillRect/>
          </a:stretch>
        </p:blipFill>
        <p:spPr>
          <a:xfrm>
            <a:off x="1949603" y="882358"/>
            <a:ext cx="1444435" cy="2244854"/>
          </a:xfrm>
          <a:prstGeom prst="rect">
            <a:avLst/>
          </a:prstGeom>
        </p:spPr>
      </p:pic>
      <p:pic>
        <p:nvPicPr>
          <p:cNvPr id="3" name="Picture 2">
            <a:extLst>
              <a:ext uri="{FF2B5EF4-FFF2-40B4-BE49-F238E27FC236}">
                <a16:creationId xmlns:a16="http://schemas.microsoft.com/office/drawing/2014/main" id="{91462F50-79EA-4DF7-8B98-1FE12964CC76}"/>
              </a:ext>
            </a:extLst>
          </p:cNvPr>
          <p:cNvPicPr>
            <a:picLocks noChangeAspect="1"/>
          </p:cNvPicPr>
          <p:nvPr/>
        </p:nvPicPr>
        <p:blipFill>
          <a:blip r:embed="rId5"/>
          <a:stretch>
            <a:fillRect/>
          </a:stretch>
        </p:blipFill>
        <p:spPr>
          <a:xfrm>
            <a:off x="4676037" y="882358"/>
            <a:ext cx="1444435" cy="21868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16"/>
        <p:cNvGrpSpPr/>
        <p:nvPr/>
      </p:nvGrpSpPr>
      <p:grpSpPr>
        <a:xfrm>
          <a:off x="0" y="0"/>
          <a:ext cx="0" cy="0"/>
          <a:chOff x="0" y="0"/>
          <a:chExt cx="0" cy="0"/>
        </a:xfrm>
      </p:grpSpPr>
      <p:sp>
        <p:nvSpPr>
          <p:cNvPr id="117" name="Google Shape;117;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21" name="Google Shape;121;p19"/>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22" name="Google Shape;122;p19"/>
          <p:cNvSpPr txBox="1"/>
          <p:nvPr/>
        </p:nvSpPr>
        <p:spPr>
          <a:xfrm>
            <a:off x="322974" y="772163"/>
            <a:ext cx="6344804"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t> </a:t>
            </a:r>
            <a:endParaRPr dirty="0"/>
          </a:p>
        </p:txBody>
      </p:sp>
      <p:sp>
        <p:nvSpPr>
          <p:cNvPr id="123" name="Google Shape;123;p19"/>
          <p:cNvSpPr txBox="1"/>
          <p:nvPr/>
        </p:nvSpPr>
        <p:spPr>
          <a:xfrm>
            <a:off x="317794" y="1226287"/>
            <a:ext cx="87870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Quicksand"/>
                <a:ea typeface="Quicksand"/>
                <a:cs typeface="Quicksand"/>
                <a:sym typeface="Quicksand"/>
              </a:rPr>
              <a:t>Please drop off and collect from the Year 2 area.</a:t>
            </a:r>
          </a:p>
          <a:p>
            <a:pPr marL="0" lvl="0" indent="0" algn="l" rtl="0">
              <a:spcBef>
                <a:spcPts val="0"/>
              </a:spcBef>
              <a:spcAft>
                <a:spcPts val="0"/>
              </a:spcAft>
              <a:buNone/>
            </a:pPr>
            <a:endParaRPr lang="en-GB" dirty="0">
              <a:latin typeface="Quicksand"/>
              <a:ea typeface="Quicksand"/>
              <a:cs typeface="Quicksand"/>
              <a:sym typeface="Quicksand"/>
            </a:endParaRPr>
          </a:p>
          <a:p>
            <a:pPr lvl="0"/>
            <a:r>
              <a:rPr lang="en" dirty="0">
                <a:latin typeface="Quicksand"/>
                <a:ea typeface="Quicksand"/>
                <a:cs typeface="Quicksand"/>
                <a:sym typeface="Quicksand"/>
              </a:rPr>
              <a:t> Year 1-3- Please stay with your child until they are collected from the playground.</a:t>
            </a:r>
            <a:r>
              <a:rPr lang="en-GB" dirty="0">
                <a:latin typeface="Quicksand"/>
                <a:ea typeface="Quicksand"/>
                <a:cs typeface="Quicksand"/>
                <a:sym typeface="Quicksand"/>
              </a:rPr>
              <a:t> </a:t>
            </a:r>
          </a:p>
          <a:p>
            <a:pPr marL="0" lvl="0" indent="0" algn="l" rtl="0">
              <a:spcBef>
                <a:spcPts val="0"/>
              </a:spcBef>
              <a:spcAft>
                <a:spcPts val="0"/>
              </a:spcAft>
              <a:buNone/>
            </a:pPr>
            <a:endParaRPr lang="en-GB"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Please be aware that your child will be late if they arrive after 9:10am</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Tree>
    <p:extLst>
      <p:ext uri="{BB962C8B-B14F-4D97-AF65-F5344CB8AC3E}">
        <p14:creationId xmlns:p14="http://schemas.microsoft.com/office/powerpoint/2010/main" val="266593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4"/>
        <p:cNvGrpSpPr/>
        <p:nvPr/>
      </p:nvGrpSpPr>
      <p:grpSpPr>
        <a:xfrm>
          <a:off x="0" y="0"/>
          <a:ext cx="0" cy="0"/>
          <a:chOff x="0" y="0"/>
          <a:chExt cx="0" cy="0"/>
        </a:xfrm>
      </p:grpSpPr>
      <p:sp>
        <p:nvSpPr>
          <p:cNvPr id="105" name="Google Shape;105;p1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8"/>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09" name="Google Shape;109;p18"/>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10" name="Google Shape;110;p18"/>
          <p:cNvSpPr txBox="1"/>
          <p:nvPr/>
        </p:nvSpPr>
        <p:spPr>
          <a:xfrm>
            <a:off x="207300" y="637175"/>
            <a:ext cx="6939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sz="1100"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
        <p:nvSpPr>
          <p:cNvPr id="111" name="Google Shape;111;p18"/>
          <p:cNvSpPr txBox="1"/>
          <p:nvPr/>
        </p:nvSpPr>
        <p:spPr>
          <a:xfrm>
            <a:off x="6158889" y="1247136"/>
            <a:ext cx="2349000" cy="341629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Quicksand"/>
                <a:ea typeface="Quicksand"/>
                <a:cs typeface="Quicksand"/>
                <a:sym typeface="Quicksand"/>
              </a:rPr>
              <a:t>P.E. days:</a:t>
            </a:r>
            <a:endParaRPr sz="1200" b="1" dirty="0">
              <a:latin typeface="Quicksand"/>
              <a:ea typeface="Quicksand"/>
              <a:cs typeface="Quicksand"/>
              <a:sym typeface="Quicksand"/>
            </a:endParaRPr>
          </a:p>
          <a:p>
            <a:pPr marL="0" lvl="0" indent="0" algn="l" rtl="0">
              <a:lnSpc>
                <a:spcPct val="115000"/>
              </a:lnSpc>
              <a:spcBef>
                <a:spcPts val="1200"/>
              </a:spcBef>
              <a:spcAft>
                <a:spcPts val="0"/>
              </a:spcAft>
              <a:buNone/>
            </a:pPr>
            <a:r>
              <a:rPr lang="en" sz="1000" b="1" dirty="0">
                <a:solidFill>
                  <a:schemeClr val="dk1"/>
                </a:solidFill>
                <a:latin typeface="Quicksand"/>
                <a:ea typeface="Quicksand"/>
                <a:cs typeface="Quicksand"/>
                <a:sym typeface="Quicksand"/>
              </a:rPr>
              <a:t>PE Kit: </a:t>
            </a:r>
            <a:r>
              <a:rPr lang="en" sz="1000" dirty="0">
                <a:solidFill>
                  <a:schemeClr val="dk1"/>
                </a:solidFill>
                <a:latin typeface="Quicksand"/>
                <a:ea typeface="Quicksand"/>
                <a:cs typeface="Quicksand"/>
                <a:sym typeface="Quicksand"/>
              </a:rPr>
              <a:t>White T shirt, shorts/tracksuit bottoms/sweatshirt in school colours</a:t>
            </a:r>
            <a:endParaRPr sz="1000" dirty="0">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 sz="1000" dirty="0">
                <a:solidFill>
                  <a:schemeClr val="dk1"/>
                </a:solidFill>
                <a:latin typeface="Quicksand"/>
                <a:ea typeface="Quicksand"/>
                <a:cs typeface="Quicksand"/>
                <a:sym typeface="Quicksand"/>
              </a:rPr>
              <a:t>Trainers/black plimsolls</a:t>
            </a:r>
          </a:p>
          <a:p>
            <a:pPr marL="0" lvl="0" indent="0" algn="l" rtl="0">
              <a:lnSpc>
                <a:spcPct val="115000"/>
              </a:lnSpc>
              <a:spcBef>
                <a:spcPts val="1200"/>
              </a:spcBef>
              <a:spcAft>
                <a:spcPts val="0"/>
              </a:spcAft>
              <a:buNone/>
            </a:pPr>
            <a:r>
              <a:rPr lang="en" sz="1000" dirty="0">
                <a:solidFill>
                  <a:schemeClr val="dk1"/>
                </a:solidFill>
                <a:latin typeface="Quicksand"/>
                <a:ea typeface="Quicksand"/>
                <a:cs typeface="Quicksand"/>
                <a:sym typeface="Quicksand"/>
              </a:rPr>
              <a:t>Pl</a:t>
            </a:r>
            <a:r>
              <a:rPr lang="en-GB" sz="1000" dirty="0">
                <a:solidFill>
                  <a:schemeClr val="dk1"/>
                </a:solidFill>
                <a:latin typeface="Quicksand"/>
                <a:ea typeface="Quicksand"/>
                <a:cs typeface="Quicksand"/>
                <a:sym typeface="Quicksand"/>
              </a:rPr>
              <a:t>ease send PE kits in on a Monday and we will send home on a Friday. </a:t>
            </a:r>
          </a:p>
          <a:p>
            <a:pPr marL="0" lvl="0" indent="0" algn="l" rtl="0">
              <a:lnSpc>
                <a:spcPct val="115000"/>
              </a:lnSpc>
              <a:spcBef>
                <a:spcPts val="1200"/>
              </a:spcBef>
              <a:spcAft>
                <a:spcPts val="0"/>
              </a:spcAft>
              <a:buNone/>
            </a:pPr>
            <a:r>
              <a:rPr lang="en-GB" sz="1000" i="1" dirty="0">
                <a:solidFill>
                  <a:schemeClr val="dk1"/>
                </a:solidFill>
                <a:latin typeface="Quicksand"/>
                <a:ea typeface="Quicksand"/>
                <a:cs typeface="Quicksand"/>
                <a:sym typeface="Quicksand"/>
              </a:rPr>
              <a:t>Alternatively-</a:t>
            </a:r>
            <a:endParaRPr lang="en" sz="1000" i="1" dirty="0">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GB" sz="1000" dirty="0">
                <a:solidFill>
                  <a:schemeClr val="dk1"/>
                </a:solidFill>
                <a:latin typeface="Quicksand"/>
                <a:ea typeface="Quicksand"/>
                <a:cs typeface="Quicksand"/>
                <a:sym typeface="Quicksand"/>
              </a:rPr>
              <a:t>If PE is in the morning, children may come in to school in PE kit and change into uniform after. </a:t>
            </a:r>
          </a:p>
          <a:p>
            <a:pPr marL="0" lvl="0" indent="0" algn="l" rtl="0">
              <a:lnSpc>
                <a:spcPct val="115000"/>
              </a:lnSpc>
              <a:spcBef>
                <a:spcPts val="1200"/>
              </a:spcBef>
              <a:spcAft>
                <a:spcPts val="0"/>
              </a:spcAft>
              <a:buNone/>
            </a:pPr>
            <a:r>
              <a:rPr lang="en" sz="1000" dirty="0">
                <a:solidFill>
                  <a:schemeClr val="dk1"/>
                </a:solidFill>
                <a:latin typeface="Quicksand"/>
                <a:ea typeface="Quicksand"/>
                <a:cs typeface="Quicksand"/>
                <a:sym typeface="Quicksand"/>
              </a:rPr>
              <a:t>I</a:t>
            </a:r>
            <a:r>
              <a:rPr lang="en-GB" sz="1000" dirty="0">
                <a:solidFill>
                  <a:schemeClr val="dk1"/>
                </a:solidFill>
                <a:latin typeface="Quicksand"/>
                <a:ea typeface="Quicksand"/>
                <a:cs typeface="Quicksand"/>
                <a:sym typeface="Quicksand"/>
              </a:rPr>
              <a:t>f PE is in the afternoon, children must come to school in uniform and may go home in PE kits after. </a:t>
            </a:r>
          </a:p>
        </p:txBody>
      </p:sp>
      <p:pic>
        <p:nvPicPr>
          <p:cNvPr id="2" name="Picture 1">
            <a:extLst>
              <a:ext uri="{FF2B5EF4-FFF2-40B4-BE49-F238E27FC236}">
                <a16:creationId xmlns:a16="http://schemas.microsoft.com/office/drawing/2014/main" id="{D011DD68-BA08-4292-A8B2-05E684833A6E}"/>
              </a:ext>
            </a:extLst>
          </p:cNvPr>
          <p:cNvPicPr>
            <a:picLocks noChangeAspect="1"/>
          </p:cNvPicPr>
          <p:nvPr/>
        </p:nvPicPr>
        <p:blipFill>
          <a:blip r:embed="rId4"/>
          <a:stretch>
            <a:fillRect/>
          </a:stretch>
        </p:blipFill>
        <p:spPr>
          <a:xfrm>
            <a:off x="636111" y="1114325"/>
            <a:ext cx="5457664" cy="34124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27"/>
        <p:cNvGrpSpPr/>
        <p:nvPr/>
      </p:nvGrpSpPr>
      <p:grpSpPr>
        <a:xfrm>
          <a:off x="0" y="0"/>
          <a:ext cx="0" cy="0"/>
          <a:chOff x="0" y="0"/>
          <a:chExt cx="0" cy="0"/>
        </a:xfrm>
      </p:grpSpPr>
      <p:sp>
        <p:nvSpPr>
          <p:cNvPr id="128" name="Google Shape;128;p2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2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2" name="Google Shape;132;p20"/>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33" name="Google Shape;133;p20"/>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child/ren to James Wolfe Primary School, parents agree to support our policy.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
        <p:nvSpPr>
          <p:cNvPr id="134" name="Google Shape;134;p20"/>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latin typeface="Quicksand"/>
                <a:ea typeface="Quicksand"/>
                <a:cs typeface="Quicksand"/>
                <a:sym typeface="Quicksand"/>
              </a:rPr>
              <a:t>Our uniform consists of:</a:t>
            </a:r>
            <a:endParaRPr sz="1200" b="1">
              <a:solidFill>
                <a:schemeClr val="dk1"/>
              </a:solidFill>
              <a:latin typeface="Quicksand"/>
              <a:ea typeface="Quicksand"/>
              <a:cs typeface="Quicksand"/>
              <a:sym typeface="Quicksand"/>
            </a:endParaRPr>
          </a:p>
          <a:p>
            <a:pPr marL="457200" lvl="0" indent="-304800" algn="l" rtl="0">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in school colours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35" name="Google Shape;135;p20"/>
          <p:cNvSpPr txBox="1"/>
          <p:nvPr/>
        </p:nvSpPr>
        <p:spPr>
          <a:xfrm>
            <a:off x="5260475" y="250350"/>
            <a:ext cx="3760200" cy="17316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36" name="Google Shape;136;p20"/>
          <p:cNvSpPr txBox="1"/>
          <p:nvPr/>
        </p:nvSpPr>
        <p:spPr>
          <a:xfrm>
            <a:off x="5260475" y="2039988"/>
            <a:ext cx="3760200" cy="19086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Make up: No make-up is to be worn to school (this includes nail polish)</a:t>
            </a:r>
            <a:endParaRPr sz="1000">
              <a:solidFill>
                <a:schemeClr val="dk1"/>
              </a:solidFill>
              <a:latin typeface="Quicksand"/>
              <a:ea typeface="Quicksand"/>
              <a:cs typeface="Quicksand"/>
              <a:sym typeface="Quicksand"/>
            </a:endParaRPr>
          </a:p>
        </p:txBody>
      </p:sp>
      <p:sp>
        <p:nvSpPr>
          <p:cNvPr id="137" name="Google Shape;137;p20"/>
          <p:cNvSpPr txBox="1"/>
          <p:nvPr/>
        </p:nvSpPr>
        <p:spPr>
          <a:xfrm>
            <a:off x="5742425" y="4152088"/>
            <a:ext cx="3284100" cy="800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1"/>
        <p:cNvGrpSpPr/>
        <p:nvPr/>
      </p:nvGrpSpPr>
      <p:grpSpPr>
        <a:xfrm>
          <a:off x="0" y="0"/>
          <a:ext cx="0" cy="0"/>
          <a:chOff x="0" y="0"/>
          <a:chExt cx="0" cy="0"/>
        </a:xfrm>
      </p:grpSpPr>
      <p:sp>
        <p:nvSpPr>
          <p:cNvPr id="142" name="Google Shape;142;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46" name="Google Shape;146;p21"/>
          <p:cNvSpPr txBox="1"/>
          <p:nvPr/>
        </p:nvSpPr>
        <p:spPr>
          <a:xfrm>
            <a:off x="113558" y="-101523"/>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dirty="0">
                <a:solidFill>
                  <a:srgbClr val="1C4587"/>
                </a:solidFill>
                <a:latin typeface="Quicksand"/>
                <a:ea typeface="Quicksand"/>
                <a:cs typeface="Quicksand"/>
                <a:sym typeface="Quicksand"/>
              </a:rPr>
              <a:t>Homework</a:t>
            </a:r>
            <a:endParaRPr b="1" i="1" dirty="0">
              <a:solidFill>
                <a:srgbClr val="1C4587"/>
              </a:solidFill>
              <a:latin typeface="Quicksand"/>
              <a:ea typeface="Quicksand"/>
              <a:cs typeface="Quicksand"/>
              <a:sym typeface="Quicksand"/>
            </a:endParaRPr>
          </a:p>
        </p:txBody>
      </p:sp>
      <p:sp>
        <p:nvSpPr>
          <p:cNvPr id="147" name="Google Shape;147;p21"/>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48" name="Google Shape;148;p21"/>
          <p:cNvSpPr txBox="1"/>
          <p:nvPr/>
        </p:nvSpPr>
        <p:spPr>
          <a:xfrm>
            <a:off x="66836" y="217220"/>
            <a:ext cx="8509835" cy="40626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Quicksand"/>
                <a:ea typeface="Quicksand"/>
                <a:cs typeface="Quicksand"/>
                <a:sym typeface="Quicksand"/>
              </a:rPr>
              <a:t>Homework grids will be sent out half termly throughout the year </a:t>
            </a:r>
            <a:r>
              <a:rPr lang="en-GB" dirty="0">
                <a:latin typeface="Quicksand"/>
                <a:ea typeface="Quicksand"/>
                <a:cs typeface="Quicksand"/>
                <a:sym typeface="Quicksand"/>
              </a:rPr>
              <a:t>and uploaded onto Google Classroom</a:t>
            </a:r>
            <a:r>
              <a:rPr lang="en" dirty="0">
                <a:latin typeface="Quicksand"/>
                <a:ea typeface="Quicksand"/>
                <a:cs typeface="Quicksand"/>
                <a:sym typeface="Quicksand"/>
              </a:rPr>
              <a:t>.</a:t>
            </a: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Children can bring in their homework books throughout the week and books will be </a:t>
            </a:r>
            <a:r>
              <a:rPr lang="en-GB" dirty="0">
                <a:latin typeface="Quicksand"/>
                <a:ea typeface="Quicksand"/>
                <a:cs typeface="Quicksand"/>
                <a:sym typeface="Quicksand"/>
              </a:rPr>
              <a:t>returned on </a:t>
            </a:r>
            <a:r>
              <a:rPr lang="en-GB" b="1" dirty="0">
                <a:latin typeface="Quicksand"/>
                <a:ea typeface="Quicksand"/>
                <a:cs typeface="Quicksand"/>
                <a:sym typeface="Quicksand"/>
              </a:rPr>
              <a:t>Friday</a:t>
            </a:r>
            <a:r>
              <a:rPr lang="en-GB" dirty="0">
                <a:latin typeface="Quicksand"/>
                <a:ea typeface="Quicksand"/>
                <a:cs typeface="Quicksand"/>
                <a:sym typeface="Quicksand"/>
              </a:rPr>
              <a:t>. Homework handed in on Google Classroom will be checked regularly. </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Please practise 2</a:t>
            </a:r>
            <a:r>
              <a:rPr lang="en-GB" dirty="0">
                <a:latin typeface="Quicksand"/>
                <a:ea typeface="Quicksand"/>
                <a:cs typeface="Quicksand"/>
                <a:sym typeface="Quicksand"/>
              </a:rPr>
              <a:t>, 5, 10 </a:t>
            </a:r>
            <a:r>
              <a:rPr lang="en" dirty="0">
                <a:latin typeface="Quicksand"/>
                <a:ea typeface="Quicksand"/>
                <a:cs typeface="Quicksand"/>
                <a:sym typeface="Quicksand"/>
              </a:rPr>
              <a:t>times tables with your child.</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Please p</a:t>
            </a:r>
            <a:r>
              <a:rPr lang="en" dirty="0">
                <a:latin typeface="Quicksand"/>
                <a:ea typeface="Quicksand"/>
                <a:cs typeface="Quicksand"/>
                <a:sym typeface="Quicksand"/>
              </a:rPr>
              <a:t>ractice high frequency words which can be found on Google Classroom.</a:t>
            </a:r>
            <a:endParaRPr dirty="0">
              <a:latin typeface="Quicksand"/>
              <a:ea typeface="Quicksand"/>
              <a:cs typeface="Quicksand"/>
              <a:sym typeface="Quicksand"/>
            </a:endParaRPr>
          </a:p>
        </p:txBody>
      </p:sp>
      <p:pic>
        <p:nvPicPr>
          <p:cNvPr id="2" name="Picture 1">
            <a:extLst>
              <a:ext uri="{FF2B5EF4-FFF2-40B4-BE49-F238E27FC236}">
                <a16:creationId xmlns:a16="http://schemas.microsoft.com/office/drawing/2014/main" id="{0102DF4E-753D-474E-AB74-64BD66A64272}"/>
              </a:ext>
            </a:extLst>
          </p:cNvPr>
          <p:cNvPicPr>
            <a:picLocks noChangeAspect="1"/>
          </p:cNvPicPr>
          <p:nvPr/>
        </p:nvPicPr>
        <p:blipFill>
          <a:blip r:embed="rId4"/>
          <a:stretch>
            <a:fillRect/>
          </a:stretch>
        </p:blipFill>
        <p:spPr>
          <a:xfrm>
            <a:off x="807701" y="794465"/>
            <a:ext cx="4045049" cy="21912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1"/>
        <p:cNvGrpSpPr/>
        <p:nvPr/>
      </p:nvGrpSpPr>
      <p:grpSpPr>
        <a:xfrm>
          <a:off x="0" y="0"/>
          <a:ext cx="0" cy="0"/>
          <a:chOff x="0" y="0"/>
          <a:chExt cx="0" cy="0"/>
        </a:xfrm>
      </p:grpSpPr>
      <p:sp>
        <p:nvSpPr>
          <p:cNvPr id="142" name="Google Shape;142;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46" name="Google Shape;146;p21"/>
          <p:cNvSpPr txBox="1"/>
          <p:nvPr/>
        </p:nvSpPr>
        <p:spPr>
          <a:xfrm>
            <a:off x="135527" y="70249"/>
            <a:ext cx="2861301" cy="6001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dirty="0">
                <a:solidFill>
                  <a:srgbClr val="1C4587"/>
                </a:solidFill>
                <a:latin typeface="Quicksand"/>
                <a:ea typeface="Quicksand"/>
                <a:cs typeface="Quicksand"/>
                <a:sym typeface="Quicksand"/>
              </a:rPr>
              <a:t>Hom</a:t>
            </a:r>
            <a:r>
              <a:rPr lang="en-GB" sz="2700" b="1" dirty="0">
                <a:solidFill>
                  <a:srgbClr val="1C4587"/>
                </a:solidFill>
                <a:latin typeface="Quicksand"/>
                <a:ea typeface="Quicksand"/>
                <a:cs typeface="Quicksand"/>
                <a:sym typeface="Quicksand"/>
              </a:rPr>
              <a:t>e reading</a:t>
            </a:r>
            <a:endParaRPr b="1" i="1" dirty="0">
              <a:solidFill>
                <a:srgbClr val="1C4587"/>
              </a:solidFill>
              <a:latin typeface="Quicksand"/>
              <a:ea typeface="Quicksand"/>
              <a:cs typeface="Quicksand"/>
              <a:sym typeface="Quicksand"/>
            </a:endParaRPr>
          </a:p>
        </p:txBody>
      </p:sp>
      <p:sp>
        <p:nvSpPr>
          <p:cNvPr id="147" name="Google Shape;147;p21"/>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48" name="Google Shape;148;p21"/>
          <p:cNvSpPr txBox="1"/>
          <p:nvPr/>
        </p:nvSpPr>
        <p:spPr>
          <a:xfrm>
            <a:off x="561650" y="1020800"/>
            <a:ext cx="79302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Quicksand"/>
                <a:ea typeface="Quicksand"/>
                <a:cs typeface="Quicksand"/>
                <a:sym typeface="Quicksand"/>
              </a:rPr>
              <a:t>Children will have received a school reading book.</a:t>
            </a:r>
          </a:p>
          <a:p>
            <a:pPr marL="0" lvl="0" indent="0" algn="l" rtl="0">
              <a:spcBef>
                <a:spcPts val="0"/>
              </a:spcBef>
              <a:spcAft>
                <a:spcPts val="0"/>
              </a:spcAft>
              <a:buNone/>
            </a:pPr>
            <a:endParaRPr lang="en-GB"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Please read with your child nightly and record this in their reading records. </a:t>
            </a: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Please send i</a:t>
            </a:r>
            <a:r>
              <a:rPr lang="en-GB" dirty="0">
                <a:latin typeface="Quicksand"/>
                <a:ea typeface="Quicksand"/>
                <a:cs typeface="Quicksand"/>
                <a:sym typeface="Quicksand"/>
              </a:rPr>
              <a:t>n reading books to be changed weekly. These will be changed and returned either the same or the next day. </a:t>
            </a:r>
            <a:endParaRPr lang="en" dirty="0">
              <a:latin typeface="Quicksand"/>
              <a:ea typeface="Quicksand"/>
              <a:cs typeface="Quicksand"/>
              <a:sym typeface="Quicksand"/>
            </a:endParaRPr>
          </a:p>
          <a:p>
            <a:pPr marL="0" lvl="0" indent="0" algn="l" rtl="0">
              <a:spcBef>
                <a:spcPts val="0"/>
              </a:spcBef>
              <a:spcAft>
                <a:spcPts val="0"/>
              </a:spcAft>
              <a:buNone/>
            </a:pPr>
            <a:endParaRPr lang="en"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Ebooks will </a:t>
            </a:r>
            <a:r>
              <a:rPr lang="en-GB" dirty="0">
                <a:latin typeface="Quicksand"/>
                <a:ea typeface="Quicksand"/>
                <a:cs typeface="Quicksand"/>
                <a:sym typeface="Quicksand"/>
              </a:rPr>
              <a:t>also</a:t>
            </a:r>
            <a:r>
              <a:rPr lang="en" dirty="0">
                <a:latin typeface="Quicksand"/>
                <a:ea typeface="Quicksand"/>
                <a:cs typeface="Quicksand"/>
                <a:sym typeface="Quicksand"/>
              </a:rPr>
              <a:t> be uploaded to Collins Big Cat weekly.</a:t>
            </a:r>
          </a:p>
          <a:p>
            <a:pPr marL="0" lvl="0" indent="0" algn="l" rtl="0">
              <a:spcBef>
                <a:spcPts val="0"/>
              </a:spcBef>
              <a:spcAft>
                <a:spcPts val="0"/>
              </a:spcAft>
              <a:buNone/>
            </a:pPr>
            <a:r>
              <a:rPr lang="en" dirty="0">
                <a:latin typeface="Quicksand"/>
                <a:ea typeface="Quicksand"/>
                <a:cs typeface="Quicksand"/>
                <a:sym typeface="Quicksand"/>
              </a:rPr>
              <a:t>Children will also have access to the school library, where they can bring home a book which can be read for pleasure.</a:t>
            </a:r>
            <a:endParaRPr dirty="0">
              <a:latin typeface="Quicksand"/>
              <a:ea typeface="Quicksand"/>
              <a:cs typeface="Quicksand"/>
              <a:sym typeface="Quicksand"/>
            </a:endParaRPr>
          </a:p>
        </p:txBody>
      </p:sp>
    </p:spTree>
    <p:extLst>
      <p:ext uri="{BB962C8B-B14F-4D97-AF65-F5344CB8AC3E}">
        <p14:creationId xmlns:p14="http://schemas.microsoft.com/office/powerpoint/2010/main" val="224196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52"/>
        <p:cNvGrpSpPr/>
        <p:nvPr/>
      </p:nvGrpSpPr>
      <p:grpSpPr>
        <a:xfrm>
          <a:off x="0" y="0"/>
          <a:ext cx="0" cy="0"/>
          <a:chOff x="0" y="0"/>
          <a:chExt cx="0" cy="0"/>
        </a:xfrm>
      </p:grpSpPr>
      <p:sp>
        <p:nvSpPr>
          <p:cNvPr id="153" name="Google Shape;153;p2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2"/>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57" name="Google Shape;157;p22"/>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158" name="Google Shape;158;p22"/>
          <p:cNvSpPr txBox="1"/>
          <p:nvPr/>
        </p:nvSpPr>
        <p:spPr>
          <a:xfrm>
            <a:off x="244975" y="1016100"/>
            <a:ext cx="8729700" cy="19086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Quicksand"/>
                <a:ea typeface="Quicksand"/>
                <a:cs typeface="Quicksand"/>
                <a:sym typeface="Quicksand"/>
              </a:rPr>
              <a:t>Year 2</a:t>
            </a:r>
            <a:endParaRPr b="1">
              <a:latin typeface="Quicksand"/>
              <a:ea typeface="Quicksand"/>
              <a:cs typeface="Quicksand"/>
              <a:sym typeface="Quicksand"/>
            </a:endParaRPr>
          </a:p>
          <a:p>
            <a:pPr marL="0" lvl="0" indent="0" algn="l" rtl="0">
              <a:spcBef>
                <a:spcPts val="0"/>
              </a:spcBef>
              <a:spcAft>
                <a:spcPts val="0"/>
              </a:spcAft>
              <a:buNone/>
            </a:pPr>
            <a:r>
              <a:rPr lang="en">
                <a:solidFill>
                  <a:schemeClr val="dk1"/>
                </a:solidFill>
                <a:latin typeface="Quicksand"/>
                <a:ea typeface="Quicksand"/>
                <a:cs typeface="Quicksand"/>
                <a:sym typeface="Quicksand"/>
              </a:rPr>
              <a:t>At the end of the year, the teacher will make formal End of Key Stage teacher assessments as directed by the Department for Education in English, maths and science. </a:t>
            </a:r>
            <a:r>
              <a:rPr lang="en">
                <a:latin typeface="Quicksand"/>
                <a:ea typeface="Quicksand"/>
                <a:cs typeface="Quicksand"/>
                <a:sym typeface="Quicksand"/>
              </a:rPr>
              <a:t>The assessments are an indicator of how the children are progressing and achieving at the end of Year 2 and are based on all of their learning and hard work throughout the year, not on how a child performs just on one particular day or in one particular test. During this time your children will sit a number of SATs papers to help assess their reading and maths. This is done in an informal way and as part of normal lessons so that pupils do not feel worried about the assessments. </a:t>
            </a:r>
            <a:r>
              <a:rPr lang="en">
                <a:solidFill>
                  <a:schemeClr val="dk1"/>
                </a:solidFill>
                <a:latin typeface="Quicksand"/>
                <a:ea typeface="Quicksand"/>
                <a:cs typeface="Quicksand"/>
                <a:sym typeface="Quicksand"/>
              </a:rPr>
              <a:t>You will receive further information on this later in the year.</a:t>
            </a:r>
            <a:endParaRPr>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1041</Words>
  <Application>Microsoft Office PowerPoint</Application>
  <PresentationFormat>On-screen Show (16:9)</PresentationFormat>
  <Paragraphs>85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Brown</dc:creator>
  <cp:lastModifiedBy>Jenna Brown</cp:lastModifiedBy>
  <cp:revision>4</cp:revision>
  <dcterms:modified xsi:type="dcterms:W3CDTF">2022-09-14T15:21:28Z</dcterms:modified>
</cp:coreProperties>
</file>