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Quicksan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22424C-7590-4469-9454-665C11D06F33}">
  <a:tblStyle styleId="{BC22424C-7590-4469-9454-665C11D06F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Quicksand-bold.fntdata"/><Relationship Id="rId12" Type="http://schemas.openxmlformats.org/officeDocument/2006/relationships/slide" Target="slides/slide7.xml"/><Relationship Id="rId23" Type="http://schemas.openxmlformats.org/officeDocument/2006/relationships/font" Target="fonts/Quicksa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9f985348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9f985348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9aba6a4f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49aba6a4f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9aba6a4f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49aba6a4f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9aba6a4f1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49aba6a4f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49aba6a4f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49aba6a4f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9aba6a4f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49aba6a4f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db16822a6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db16822a6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49aba6a4f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49aba6a4f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49aba6a4f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49aba6a4f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fdfa9c2e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fdfa9c2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3d24d38d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43d24d38d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db16822a6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db16822a6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cb781d6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cb781d6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9aba6a4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49aba6a4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49aba6a4f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49aba6a4f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9aba6a4f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9aba6a4f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49aba6a4f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49aba6a4f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7" name="Google Shape;57;p13"/>
          <p:cNvSpPr/>
          <p:nvPr/>
        </p:nvSpPr>
        <p:spPr>
          <a:xfrm>
            <a:off x="0" y="101250"/>
            <a:ext cx="9144000" cy="1014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8" name="Google Shape;58;p13"/>
          <p:cNvSpPr/>
          <p:nvPr/>
        </p:nvSpPr>
        <p:spPr>
          <a:xfrm>
            <a:off x="0" y="0"/>
            <a:ext cx="9144000" cy="1014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9" name="Google Shape;59;p13"/>
          <p:cNvSpPr/>
          <p:nvPr/>
        </p:nvSpPr>
        <p:spPr>
          <a:xfrm rot="10800000">
            <a:off x="0" y="4839900"/>
            <a:ext cx="9144000" cy="1011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0" name="Google Shape;60;p13"/>
          <p:cNvSpPr/>
          <p:nvPr/>
        </p:nvSpPr>
        <p:spPr>
          <a:xfrm rot="10800000">
            <a:off x="0" y="4941150"/>
            <a:ext cx="9144000" cy="1011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1" name="Google Shape;61;p13"/>
          <p:cNvSpPr/>
          <p:nvPr/>
        </p:nvSpPr>
        <p:spPr>
          <a:xfrm rot="10800000">
            <a:off x="0" y="5042400"/>
            <a:ext cx="9144000" cy="1011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2" name="Shape 62"/>
        <p:cNvGrpSpPr/>
        <p:nvPr/>
      </p:nvGrpSpPr>
      <p:grpSpPr>
        <a:xfrm>
          <a:off x="0" y="0"/>
          <a:ext cx="0" cy="0"/>
          <a:chOff x="0" y="0"/>
          <a:chExt cx="0" cy="0"/>
        </a:xfrm>
      </p:grpSpPr>
      <p:sp>
        <p:nvSpPr>
          <p:cNvPr id="63" name="Google Shape;63;p1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2800"/>
              <a:buNone/>
              <a:defRPr b="1" sz="4000" cap="none"/>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4" name="Google Shape;64;p14"/>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www.royalgreenwich.gov.uk/info/200286/apply_for_a_school_place/1937/apply_for_a_secondary_school_place" TargetMode="External"/><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mailto:admin@jameswolfe.greenwich.sch.uk" TargetMode="External"/><Relationship Id="rId5" Type="http://schemas.openxmlformats.org/officeDocument/2006/relationships/hyperlink" Target="https://www.jameswolfe.greenwich.sch.uk/" TargetMode="External"/><Relationship Id="rId6" Type="http://schemas.openxmlformats.org/officeDocument/2006/relationships/hyperlink" Target="https://docs.google.com/forms/d/e/1FAIpQLSfyqoG2krCR6MutzsvTeZHp5gkwnbk96pYr8XLDLmx_4pQg9g/viewform?usp=sf_li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mailto:admin@jameswolfe.greenwich.sch.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3.jpg"/><Relationship Id="rId7"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4.jpg"/><Relationship Id="rId7" Type="http://schemas.openxmlformats.org/officeDocument/2006/relationships/image" Target="../media/image9.jpg"/><Relationship Id="rId8"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s://forms.gle/G8AgQJNSvRmHnDGx6" TargetMode="External"/><Relationship Id="rId5" Type="http://schemas.openxmlformats.org/officeDocument/2006/relationships/hyperlink" Target="https://forms.gle/G8AgQJNSvRmHnDGx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68"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Year 5</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3800">
                <a:solidFill>
                  <a:srgbClr val="1C4587"/>
                </a:solidFill>
                <a:latin typeface="Quicksand"/>
                <a:ea typeface="Quicksand"/>
                <a:cs typeface="Quicksand"/>
                <a:sym typeface="Quicksand"/>
              </a:rPr>
              <a:t>Welcome to Meet the Teacher</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2500">
                <a:solidFill>
                  <a:srgbClr val="1C4587"/>
                </a:solidFill>
                <a:latin typeface="Quicksand"/>
                <a:ea typeface="Quicksand"/>
                <a:cs typeface="Quicksand"/>
                <a:sym typeface="Quicksand"/>
              </a:rPr>
              <a:t>September 2023</a:t>
            </a:r>
            <a:endParaRPr b="1" sz="2500">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86" name="Shape 186"/>
        <p:cNvGrpSpPr/>
        <p:nvPr/>
      </p:nvGrpSpPr>
      <p:grpSpPr>
        <a:xfrm>
          <a:off x="0" y="0"/>
          <a:ext cx="0" cy="0"/>
          <a:chOff x="0" y="0"/>
          <a:chExt cx="0" cy="0"/>
        </a:xfrm>
      </p:grpSpPr>
      <p:sp>
        <p:nvSpPr>
          <p:cNvPr id="187" name="Google Shape;187;p24"/>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4"/>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1" name="Google Shape;191;p24"/>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92" name="Google Shape;192;p24"/>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193" name="Google Shape;193;p24"/>
          <p:cNvSpPr txBox="1"/>
          <p:nvPr/>
        </p:nvSpPr>
        <p:spPr>
          <a:xfrm>
            <a:off x="345450" y="1013350"/>
            <a:ext cx="79302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Please read with your child for at least 10 minutes 5 days a week and record this in their reading records. </a:t>
            </a:r>
            <a:r>
              <a:rPr lang="en">
                <a:latin typeface="Quicksand"/>
                <a:ea typeface="Quicksand"/>
                <a:cs typeface="Quicksand"/>
                <a:sym typeface="Quicksand"/>
              </a:rPr>
              <a:t>Children</a:t>
            </a:r>
            <a:r>
              <a:rPr lang="en">
                <a:latin typeface="Quicksand"/>
                <a:ea typeface="Quicksand"/>
                <a:cs typeface="Quicksand"/>
                <a:sym typeface="Quicksand"/>
              </a:rPr>
              <a:t> will have a class reading book and their weekly selection from the school library..</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Please practise </a:t>
            </a:r>
            <a:r>
              <a:rPr lang="en">
                <a:latin typeface="Quicksand"/>
                <a:ea typeface="Quicksand"/>
                <a:cs typeface="Quicksand"/>
                <a:sym typeface="Quicksand"/>
              </a:rPr>
              <a:t>times tables</a:t>
            </a:r>
            <a:r>
              <a:rPr lang="en">
                <a:latin typeface="Quicksand"/>
                <a:ea typeface="Quicksand"/>
                <a:cs typeface="Quicksand"/>
                <a:sym typeface="Quicksand"/>
              </a:rPr>
              <a:t> with your child. Your child has an account on Times Tables Rockstars.</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Spellings are accessed via the Spelling Shed website.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Children</a:t>
            </a:r>
            <a:r>
              <a:rPr lang="en">
                <a:latin typeface="Quicksand"/>
                <a:ea typeface="Quicksand"/>
                <a:cs typeface="Quicksand"/>
                <a:sym typeface="Quicksand"/>
              </a:rPr>
              <a:t> have a homework book which will have a homework grid with a selection of activities to be completed across the term, one selected activity per week. These can also be found on Google Classroom.</a:t>
            </a:r>
            <a:endParaRPr>
              <a:latin typeface="Quicksand"/>
              <a:ea typeface="Quicksand"/>
              <a:cs typeface="Quicksand"/>
              <a:sym typeface="Quicksand"/>
            </a:endParaRPr>
          </a:p>
        </p:txBody>
      </p:sp>
      <p:sp>
        <p:nvSpPr>
          <p:cNvPr id="194" name="Google Shape;194;p24"/>
          <p:cNvSpPr txBox="1"/>
          <p:nvPr/>
        </p:nvSpPr>
        <p:spPr>
          <a:xfrm>
            <a:off x="774075" y="4020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98" name="Shape 198"/>
        <p:cNvGrpSpPr/>
        <p:nvPr/>
      </p:nvGrpSpPr>
      <p:grpSpPr>
        <a:xfrm>
          <a:off x="0" y="0"/>
          <a:ext cx="0" cy="0"/>
          <a:chOff x="0" y="0"/>
          <a:chExt cx="0" cy="0"/>
        </a:xfrm>
      </p:grpSpPr>
      <p:sp>
        <p:nvSpPr>
          <p:cNvPr id="199" name="Google Shape;199;p2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25"/>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03" name="Google Shape;203;p25"/>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204" name="Google Shape;204;p25"/>
          <p:cNvSpPr txBox="1"/>
          <p:nvPr/>
        </p:nvSpPr>
        <p:spPr>
          <a:xfrm>
            <a:off x="176575" y="2463150"/>
            <a:ext cx="8729700" cy="14007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Quicksand"/>
                <a:ea typeface="Quicksand"/>
                <a:cs typeface="Quicksand"/>
                <a:sym typeface="Quicksand"/>
              </a:rPr>
              <a:t>Year 6</a:t>
            </a:r>
            <a:endParaRPr b="1">
              <a:latin typeface="Quicksand"/>
              <a:ea typeface="Quicksand"/>
              <a:cs typeface="Quicksand"/>
              <a:sym typeface="Quicksand"/>
            </a:endParaRPr>
          </a:p>
          <a:p>
            <a:pPr indent="0" lvl="0" marL="0" rtl="0" algn="l">
              <a:spcBef>
                <a:spcPts val="0"/>
              </a:spcBef>
              <a:spcAft>
                <a:spcPts val="0"/>
              </a:spcAft>
              <a:buNone/>
            </a:pPr>
            <a:r>
              <a:rPr lang="en" sz="1300">
                <a:solidFill>
                  <a:schemeClr val="dk1"/>
                </a:solidFill>
                <a:latin typeface="Quicksand"/>
                <a:ea typeface="Quicksand"/>
                <a:cs typeface="Quicksand"/>
                <a:sym typeface="Quicksand"/>
              </a:rPr>
              <a:t>In May 2023, Year 6 pupils will sit their statutory end of Key Stage 2 SATs tests. The children will prepare for these through a broad and balanced curriculum. The teachers will support the children to help them feel confident and reduce any anxiety around the tests. The assessments are an indicator of how well the children have attained at the end of Year 6. You do not need to do anything additional at home to prepare them for these tests but we ask that you continue to read with your child and support them with their homework. </a:t>
            </a:r>
            <a:endParaRPr>
              <a:latin typeface="Quicksand"/>
              <a:ea typeface="Quicksand"/>
              <a:cs typeface="Quicksand"/>
              <a:sym typeface="Quicksand"/>
            </a:endParaRPr>
          </a:p>
        </p:txBody>
      </p:sp>
      <p:sp>
        <p:nvSpPr>
          <p:cNvPr id="205" name="Google Shape;205;p25"/>
          <p:cNvSpPr txBox="1"/>
          <p:nvPr/>
        </p:nvSpPr>
        <p:spPr>
          <a:xfrm>
            <a:off x="6302700" y="176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09" name="Shape 209"/>
        <p:cNvGrpSpPr/>
        <p:nvPr/>
      </p:nvGrpSpPr>
      <p:grpSpPr>
        <a:xfrm>
          <a:off x="0" y="0"/>
          <a:ext cx="0" cy="0"/>
          <a:chOff x="0" y="0"/>
          <a:chExt cx="0" cy="0"/>
        </a:xfrm>
      </p:grpSpPr>
      <p:sp>
        <p:nvSpPr>
          <p:cNvPr id="210" name="Google Shape;210;p2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26"/>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14" name="Google Shape;214;p26"/>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Secondary transition</a:t>
            </a:r>
            <a:endParaRPr b="1" i="1">
              <a:solidFill>
                <a:srgbClr val="1C4587"/>
              </a:solidFill>
              <a:latin typeface="Quicksand"/>
              <a:ea typeface="Quicksand"/>
              <a:cs typeface="Quicksand"/>
              <a:sym typeface="Quicksand"/>
            </a:endParaRPr>
          </a:p>
        </p:txBody>
      </p:sp>
      <p:sp>
        <p:nvSpPr>
          <p:cNvPr id="215" name="Google Shape;215;p26"/>
          <p:cNvSpPr txBox="1"/>
          <p:nvPr/>
        </p:nvSpPr>
        <p:spPr>
          <a:xfrm>
            <a:off x="6302700" y="176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Delete as appropriate</a:t>
            </a:r>
            <a:endParaRPr/>
          </a:p>
        </p:txBody>
      </p:sp>
      <p:sp>
        <p:nvSpPr>
          <p:cNvPr id="216" name="Google Shape;216;p26"/>
          <p:cNvSpPr txBox="1"/>
          <p:nvPr/>
        </p:nvSpPr>
        <p:spPr>
          <a:xfrm>
            <a:off x="5987950" y="4053375"/>
            <a:ext cx="304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Apply for a secondary school place | Royal Borough of Greenwich</a:t>
            </a:r>
            <a:r>
              <a:rPr lang="en"/>
              <a:t> </a:t>
            </a:r>
            <a:endParaRPr/>
          </a:p>
        </p:txBody>
      </p:sp>
      <p:pic>
        <p:nvPicPr>
          <p:cNvPr id="217" name="Google Shape;217;p26"/>
          <p:cNvPicPr preferRelativeResize="0"/>
          <p:nvPr/>
        </p:nvPicPr>
        <p:blipFill rotWithShape="1">
          <a:blip r:embed="rId5">
            <a:alphaModFix/>
          </a:blip>
          <a:srcRect b="9209" l="4138" r="32782" t="20860"/>
          <a:stretch/>
        </p:blipFill>
        <p:spPr>
          <a:xfrm>
            <a:off x="204900" y="631373"/>
            <a:ext cx="5171149" cy="3583174"/>
          </a:xfrm>
          <a:prstGeom prst="rect">
            <a:avLst/>
          </a:prstGeom>
          <a:noFill/>
          <a:ln>
            <a:noFill/>
          </a:ln>
        </p:spPr>
      </p:pic>
      <p:sp>
        <p:nvSpPr>
          <p:cNvPr id="218" name="Google Shape;218;p26"/>
          <p:cNvSpPr/>
          <p:nvPr/>
        </p:nvSpPr>
        <p:spPr>
          <a:xfrm>
            <a:off x="3374750" y="1947150"/>
            <a:ext cx="1170000" cy="284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22" name="Shape 222"/>
        <p:cNvGrpSpPr/>
        <p:nvPr/>
      </p:nvGrpSpPr>
      <p:grpSpPr>
        <a:xfrm>
          <a:off x="0" y="0"/>
          <a:ext cx="0" cy="0"/>
          <a:chOff x="0" y="0"/>
          <a:chExt cx="0" cy="0"/>
        </a:xfrm>
      </p:grpSpPr>
      <p:sp>
        <p:nvSpPr>
          <p:cNvPr id="223" name="Google Shape;223;p2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7" name="Google Shape;227;p27"/>
          <p:cNvSpPr txBox="1"/>
          <p:nvPr/>
        </p:nvSpPr>
        <p:spPr>
          <a:xfrm>
            <a:off x="1228300" y="153550"/>
            <a:ext cx="64026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Special</a:t>
            </a:r>
            <a:r>
              <a:rPr b="1" lang="en" sz="2700">
                <a:solidFill>
                  <a:srgbClr val="1C4587"/>
                </a:solidFill>
                <a:latin typeface="Quicksand"/>
                <a:ea typeface="Quicksand"/>
                <a:cs typeface="Quicksand"/>
                <a:sym typeface="Quicksand"/>
              </a:rPr>
              <a:t> educational needs and or disabilities (SEND)</a:t>
            </a:r>
            <a:endParaRPr b="1" i="1">
              <a:solidFill>
                <a:srgbClr val="1C4587"/>
              </a:solidFill>
              <a:latin typeface="Quicksand"/>
              <a:ea typeface="Quicksand"/>
              <a:cs typeface="Quicksand"/>
              <a:sym typeface="Quicksand"/>
            </a:endParaRPr>
          </a:p>
        </p:txBody>
      </p:sp>
      <p:sp>
        <p:nvSpPr>
          <p:cNvPr id="228" name="Google Shape;228;p27"/>
          <p:cNvSpPr txBox="1"/>
          <p:nvPr/>
        </p:nvSpPr>
        <p:spPr>
          <a:xfrm>
            <a:off x="268700" y="1220625"/>
            <a:ext cx="61767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29" name="Google Shape;229;p27"/>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33" name="Shape 233"/>
        <p:cNvGrpSpPr/>
        <p:nvPr/>
      </p:nvGrpSpPr>
      <p:grpSpPr>
        <a:xfrm>
          <a:off x="0" y="0"/>
          <a:ext cx="0" cy="0"/>
          <a:chOff x="0" y="0"/>
          <a:chExt cx="0" cy="0"/>
        </a:xfrm>
      </p:grpSpPr>
      <p:sp>
        <p:nvSpPr>
          <p:cNvPr id="234" name="Google Shape;234;p2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8" name="Google Shape;238;p28"/>
          <p:cNvSpPr txBox="1"/>
          <p:nvPr/>
        </p:nvSpPr>
        <p:spPr>
          <a:xfrm>
            <a:off x="230300" y="16122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39" name="Google Shape;239;p28"/>
          <p:cNvSpPr txBox="1"/>
          <p:nvPr/>
        </p:nvSpPr>
        <p:spPr>
          <a:xfrm>
            <a:off x="191925" y="944225"/>
            <a:ext cx="80913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240" name="Google Shape;240;p28"/>
          <p:cNvSpPr txBox="1"/>
          <p:nvPr/>
        </p:nvSpPr>
        <p:spPr>
          <a:xfrm>
            <a:off x="353375" y="206397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41" name="Google Shape;241;p28"/>
          <p:cNvSpPr txBox="1"/>
          <p:nvPr/>
        </p:nvSpPr>
        <p:spPr>
          <a:xfrm>
            <a:off x="353375" y="2625938"/>
            <a:ext cx="8091300" cy="181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To avoid </a:t>
            </a:r>
            <a:r>
              <a:rPr lang="en">
                <a:latin typeface="Quicksand"/>
                <a:ea typeface="Quicksand"/>
                <a:cs typeface="Quicksand"/>
                <a:sym typeface="Quicksand"/>
              </a:rPr>
              <a:t>unnecessary</a:t>
            </a:r>
            <a:r>
              <a:rPr lang="en">
                <a:latin typeface="Quicksand"/>
                <a:ea typeface="Quicksand"/>
                <a:cs typeface="Quicksand"/>
                <a:sym typeface="Quicksand"/>
              </a:rPr>
              <a:t> workload for parents, you will be informed about the school trips the </a:t>
            </a:r>
            <a:r>
              <a:rPr lang="en">
                <a:latin typeface="Quicksand"/>
                <a:ea typeface="Quicksand"/>
                <a:cs typeface="Quicksand"/>
                <a:sym typeface="Quicksand"/>
              </a:rPr>
              <a:t>children</a:t>
            </a:r>
            <a:r>
              <a:rPr lang="en">
                <a:latin typeface="Quicksand"/>
                <a:ea typeface="Quicksand"/>
                <a:cs typeface="Quicksand"/>
                <a:sym typeface="Quicksand"/>
              </a:rPr>
              <a:t> are taken on during the day (and we are asking for lots of volunteers!). We ask that you complete one form which will be sent tomorrow giving permission for your </a:t>
            </a:r>
            <a:r>
              <a:rPr lang="en">
                <a:latin typeface="Quicksand"/>
                <a:ea typeface="Quicksand"/>
                <a:cs typeface="Quicksand"/>
                <a:sym typeface="Quicksand"/>
              </a:rPr>
              <a:t>child to go on a trip. </a:t>
            </a:r>
            <a:r>
              <a:rPr lang="en">
                <a:latin typeface="Quicksand"/>
                <a:ea typeface="Quicksand"/>
                <a:cs typeface="Quicksand"/>
                <a:sym typeface="Quicksand"/>
              </a:rPr>
              <a:t>You will not need to give permission for each trip.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You can however speak to the class teacher for more </a:t>
            </a:r>
            <a:r>
              <a:rPr lang="en">
                <a:latin typeface="Quicksand"/>
                <a:ea typeface="Quicksand"/>
                <a:cs typeface="Quicksand"/>
                <a:sym typeface="Quicksand"/>
              </a:rPr>
              <a:t>information</a:t>
            </a:r>
            <a:r>
              <a:rPr lang="en">
                <a:latin typeface="Quicksand"/>
                <a:ea typeface="Quicksand"/>
                <a:cs typeface="Quicksand"/>
                <a:sym typeface="Quicksand"/>
              </a:rPr>
              <a:t> about individual trips should you have any queries. </a:t>
            </a:r>
            <a:endParaRPr>
              <a:latin typeface="Quicksand"/>
              <a:ea typeface="Quicksand"/>
              <a:cs typeface="Quicksand"/>
              <a:sym typeface="Quicksand"/>
            </a:endParaRPr>
          </a:p>
          <a:p>
            <a:pPr indent="0" lvl="0" marL="0" rtl="0" algn="l">
              <a:spcBef>
                <a:spcPts val="0"/>
              </a:spcBef>
              <a:spcAft>
                <a:spcPts val="0"/>
              </a:spcAft>
              <a:buNone/>
            </a:pPr>
            <a:r>
              <a:rPr lang="en" sz="1100" u="sng">
                <a:solidFill>
                  <a:srgbClr val="1155CC"/>
                </a:solidFill>
                <a:highlight>
                  <a:srgbClr val="FFFFFF"/>
                </a:highlight>
                <a:hlinkClick r:id="rId6">
                  <a:extLst>
                    <a:ext uri="{A12FA001-AC4F-418D-AE19-62706E023703}">
                      <ahyp:hlinkClr val="tx"/>
                    </a:ext>
                  </a:extLst>
                </a:hlinkClick>
              </a:rPr>
              <a:t>https://docs.google.com/forms/d/e/1FAIpQLSfyqoG2krCR6MutzsvTeZHp5gkwnbk96pYr8XLDLmx_4pQg9g/viewform?usp=sf_link</a:t>
            </a:r>
            <a:endParaRPr>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45" name="Shape 245"/>
        <p:cNvGrpSpPr/>
        <p:nvPr/>
      </p:nvGrpSpPr>
      <p:grpSpPr>
        <a:xfrm>
          <a:off x="0" y="0"/>
          <a:ext cx="0" cy="0"/>
          <a:chOff x="0" y="0"/>
          <a:chExt cx="0" cy="0"/>
        </a:xfrm>
      </p:grpSpPr>
      <p:sp>
        <p:nvSpPr>
          <p:cNvPr id="246" name="Google Shape;246;p2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9" name="Google Shape;249;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50" name="Google Shape;250;p29"/>
          <p:cNvSpPr txBox="1"/>
          <p:nvPr/>
        </p:nvSpPr>
        <p:spPr>
          <a:xfrm>
            <a:off x="191925" y="944225"/>
            <a:ext cx="80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a:ea typeface="Quicksand"/>
              <a:cs typeface="Quicksand"/>
              <a:sym typeface="Quicksand"/>
            </a:endParaRPr>
          </a:p>
        </p:txBody>
      </p:sp>
      <p:sp>
        <p:nvSpPr>
          <p:cNvPr id="251" name="Google Shape;251;p29"/>
          <p:cNvSpPr txBox="1"/>
          <p:nvPr/>
        </p:nvSpPr>
        <p:spPr>
          <a:xfrm>
            <a:off x="59450" y="14807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Diary Dates:</a:t>
            </a:r>
            <a:endParaRPr b="1" i="1">
              <a:solidFill>
                <a:srgbClr val="1C4587"/>
              </a:solidFill>
              <a:latin typeface="Quicksand"/>
              <a:ea typeface="Quicksand"/>
              <a:cs typeface="Quicksand"/>
              <a:sym typeface="Quicksand"/>
            </a:endParaRPr>
          </a:p>
        </p:txBody>
      </p:sp>
      <p:sp>
        <p:nvSpPr>
          <p:cNvPr id="252" name="Google Shape;252;p29"/>
          <p:cNvSpPr txBox="1"/>
          <p:nvPr/>
        </p:nvSpPr>
        <p:spPr>
          <a:xfrm>
            <a:off x="113900" y="748376"/>
            <a:ext cx="80913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22222"/>
                </a:solidFill>
                <a:highlight>
                  <a:srgbClr val="FFFFFF"/>
                </a:highlight>
              </a:rPr>
              <a:t>London Eye: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Monday 25th September 23 -  Y5E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Monday 2nd October 23 - Y5N and Y5M</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9th October 23 - Y5J</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Planetarium:</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Thursday 9th November - Y5N 10:00 -12:00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13th November - Y5E 10:00 - 12:00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13th November - Y5J  13:15 - 15:00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Tuesday 14th November - Y5M 10:00 - 12:00</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Year 5 Swimming:</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Week from 25/9/23 at 11 am 5 Jupiter</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30/10/23 at 11am 5 Earth</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13/11/23 at 10 am 5 Neptune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27/11/23 at 11 am 5 Mars</a:t>
            </a:r>
            <a:endParaRPr sz="1100">
              <a:solidFill>
                <a:srgbClr val="222222"/>
              </a:solidFill>
              <a:highlight>
                <a:srgbClr val="FFFFFF"/>
              </a:highlight>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56" name="Shape 256"/>
        <p:cNvGrpSpPr/>
        <p:nvPr/>
      </p:nvGrpSpPr>
      <p:grpSpPr>
        <a:xfrm>
          <a:off x="0" y="0"/>
          <a:ext cx="0" cy="0"/>
          <a:chOff x="0" y="0"/>
          <a:chExt cx="0" cy="0"/>
        </a:xfrm>
      </p:grpSpPr>
      <p:sp>
        <p:nvSpPr>
          <p:cNvPr id="257" name="Google Shape;257;p3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3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61" name="Google Shape;261;p30"/>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62" name="Google Shape;262;p30"/>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263" name="Google Shape;263;p30"/>
          <p:cNvSpPr txBox="1"/>
          <p:nvPr/>
        </p:nvSpPr>
        <p:spPr>
          <a:xfrm>
            <a:off x="253350" y="890525"/>
            <a:ext cx="83985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A Parent representative represents all the parents within you class and as well as supporting the Friends of James Wolfe.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indent="0" lvl="0" marL="0" rtl="0" algn="l">
              <a:spcBef>
                <a:spcPts val="0"/>
              </a:spcBef>
              <a:spcAft>
                <a:spcPts val="0"/>
              </a:spcAft>
              <a:buNone/>
            </a:pPr>
            <a:r>
              <a:t/>
            </a:r>
            <a:endParaRPr sz="1200">
              <a:solidFill>
                <a:srgbClr val="1E2757"/>
              </a:solidFill>
              <a:latin typeface="Quicksand"/>
              <a:ea typeface="Quicksand"/>
              <a:cs typeface="Quicksand"/>
              <a:sym typeface="Quicksand"/>
            </a:endParaRPr>
          </a:p>
          <a:p>
            <a:pPr indent="0" lvl="0" marL="0" rtl="0" algn="l">
              <a:spcBef>
                <a:spcPts val="0"/>
              </a:spcBef>
              <a:spcAft>
                <a:spcPts val="0"/>
              </a:spcAft>
              <a:buNone/>
            </a:pPr>
            <a:r>
              <a:rPr b="1" lang="en" sz="1500" u="sng">
                <a:solidFill>
                  <a:srgbClr val="DA4796"/>
                </a:solidFill>
                <a:latin typeface="Quicksand"/>
                <a:ea typeface="Quicksand"/>
                <a:cs typeface="Quicksand"/>
                <a:sym typeface="Quicksand"/>
              </a:rPr>
              <a:t>We will have our first meeting on Friday 22nd September at 9:15am</a:t>
            </a:r>
            <a:endParaRPr b="1" sz="1500" u="sng">
              <a:solidFill>
                <a:srgbClr val="DA4796"/>
              </a:solidFill>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67" name="Shape 267"/>
        <p:cNvGrpSpPr/>
        <p:nvPr/>
      </p:nvGrpSpPr>
      <p:grpSpPr>
        <a:xfrm>
          <a:off x="0" y="0"/>
          <a:ext cx="0" cy="0"/>
          <a:chOff x="0" y="0"/>
          <a:chExt cx="0" cy="0"/>
        </a:xfrm>
      </p:grpSpPr>
      <p:sp>
        <p:nvSpPr>
          <p:cNvPr id="268" name="Google Shape;268;p3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72" name="Google Shape;272;p31"/>
          <p:cNvSpPr txBox="1"/>
          <p:nvPr/>
        </p:nvSpPr>
        <p:spPr>
          <a:xfrm>
            <a:off x="1220625" y="1097800"/>
            <a:ext cx="64026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We are very excited about working with your wonderful children!</a:t>
            </a:r>
            <a:endParaRPr b="1" i="1" sz="2500">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77"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82" name="Google Shape;82;p16"/>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Staff in Year 5</a:t>
            </a:r>
            <a:endParaRPr b="1" i="1" sz="2500">
              <a:solidFill>
                <a:srgbClr val="1C4587"/>
              </a:solidFill>
              <a:latin typeface="Quicksand"/>
              <a:ea typeface="Quicksand"/>
              <a:cs typeface="Quicksand"/>
              <a:sym typeface="Quicksand"/>
            </a:endParaRPr>
          </a:p>
        </p:txBody>
      </p:sp>
      <p:graphicFrame>
        <p:nvGraphicFramePr>
          <p:cNvPr id="83" name="Google Shape;83;p16"/>
          <p:cNvGraphicFramePr/>
          <p:nvPr/>
        </p:nvGraphicFramePr>
        <p:xfrm>
          <a:off x="869550" y="1060250"/>
          <a:ext cx="3000000" cy="3000000"/>
        </p:xfrm>
        <a:graphic>
          <a:graphicData uri="http://schemas.openxmlformats.org/drawingml/2006/table">
            <a:tbl>
              <a:tblPr>
                <a:noFill/>
                <a:tableStyleId>{BC22424C-7590-4469-9454-665C11D06F33}</a:tableStyleId>
              </a:tblPr>
              <a:tblGrid>
                <a:gridCol w="1809750"/>
                <a:gridCol w="1809750"/>
                <a:gridCol w="1809750"/>
                <a:gridCol w="1809750"/>
              </a:tblGrid>
              <a:tr h="1911500">
                <a:tc>
                  <a:txBody>
                    <a:bodyPr/>
                    <a:lstStyle/>
                    <a:p>
                      <a:pPr indent="0" lvl="0" marL="0" rtl="0" algn="l">
                        <a:spcBef>
                          <a:spcPts val="0"/>
                        </a:spcBef>
                        <a:spcAft>
                          <a:spcPts val="0"/>
                        </a:spcAft>
                        <a:buNone/>
                      </a:pPr>
                      <a:r>
                        <a:rPr b="1" lang="en" sz="1600">
                          <a:latin typeface="Quicksand"/>
                          <a:ea typeface="Quicksand"/>
                          <a:cs typeface="Quicksand"/>
                          <a:sym typeface="Quicksand"/>
                        </a:rPr>
                        <a:t>Mr Cowley</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Jupiter.</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Year 5 Lead Teacher.</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Mrs Cameron</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Earth.</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r h="1770500">
                <a:tc>
                  <a:txBody>
                    <a:bodyPr/>
                    <a:lstStyle/>
                    <a:p>
                      <a:pPr indent="0" lvl="0" marL="0" rtl="0" algn="l">
                        <a:spcBef>
                          <a:spcPts val="0"/>
                        </a:spcBef>
                        <a:spcAft>
                          <a:spcPts val="0"/>
                        </a:spcAft>
                        <a:buNone/>
                      </a:pPr>
                      <a:r>
                        <a:rPr b="1" lang="en" sz="1600">
                          <a:latin typeface="Quicksand"/>
                          <a:ea typeface="Quicksand"/>
                          <a:cs typeface="Quicksand"/>
                          <a:sym typeface="Quicksand"/>
                        </a:rPr>
                        <a:t>Miss Brinkman</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Neptune.</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McKenna</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Mars.</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bl>
          </a:graphicData>
        </a:graphic>
      </p:graphicFrame>
      <p:sp>
        <p:nvSpPr>
          <p:cNvPr id="84" name="Google Shape;84;p16"/>
          <p:cNvSpPr txBox="1"/>
          <p:nvPr/>
        </p:nvSpPr>
        <p:spPr>
          <a:xfrm>
            <a:off x="6195550" y="5010650"/>
            <a:ext cx="251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*include all adults working with the class including support staff, 1:1 support, ppa cover </a:t>
            </a:r>
            <a:endParaRPr/>
          </a:p>
        </p:txBody>
      </p:sp>
      <p:pic>
        <p:nvPicPr>
          <p:cNvPr id="85" name="Google Shape;85;p16"/>
          <p:cNvPicPr preferRelativeResize="0"/>
          <p:nvPr/>
        </p:nvPicPr>
        <p:blipFill>
          <a:blip r:embed="rId4">
            <a:alphaModFix/>
          </a:blip>
          <a:stretch>
            <a:fillRect/>
          </a:stretch>
        </p:blipFill>
        <p:spPr>
          <a:xfrm>
            <a:off x="2679300" y="1267075"/>
            <a:ext cx="1809751" cy="1357313"/>
          </a:xfrm>
          <a:prstGeom prst="rect">
            <a:avLst/>
          </a:prstGeom>
          <a:noFill/>
          <a:ln>
            <a:noFill/>
          </a:ln>
        </p:spPr>
      </p:pic>
      <p:pic>
        <p:nvPicPr>
          <p:cNvPr id="86" name="Google Shape;86;p16"/>
          <p:cNvPicPr preferRelativeResize="0"/>
          <p:nvPr/>
        </p:nvPicPr>
        <p:blipFill>
          <a:blip r:embed="rId5">
            <a:alphaModFix/>
          </a:blip>
          <a:stretch>
            <a:fillRect/>
          </a:stretch>
        </p:blipFill>
        <p:spPr>
          <a:xfrm>
            <a:off x="6298800" y="1242175"/>
            <a:ext cx="1759350" cy="1319501"/>
          </a:xfrm>
          <a:prstGeom prst="rect">
            <a:avLst/>
          </a:prstGeom>
          <a:noFill/>
          <a:ln>
            <a:noFill/>
          </a:ln>
        </p:spPr>
      </p:pic>
      <p:pic>
        <p:nvPicPr>
          <p:cNvPr id="87" name="Google Shape;87;p16"/>
          <p:cNvPicPr preferRelativeResize="0"/>
          <p:nvPr/>
        </p:nvPicPr>
        <p:blipFill>
          <a:blip r:embed="rId6">
            <a:alphaModFix/>
          </a:blip>
          <a:stretch>
            <a:fillRect/>
          </a:stretch>
        </p:blipFill>
        <p:spPr>
          <a:xfrm>
            <a:off x="2634350" y="2997425"/>
            <a:ext cx="1809751" cy="1357325"/>
          </a:xfrm>
          <a:prstGeom prst="rect">
            <a:avLst/>
          </a:prstGeom>
          <a:noFill/>
          <a:ln>
            <a:noFill/>
          </a:ln>
        </p:spPr>
      </p:pic>
      <p:pic>
        <p:nvPicPr>
          <p:cNvPr id="88" name="Google Shape;88;p16"/>
          <p:cNvPicPr preferRelativeResize="0"/>
          <p:nvPr/>
        </p:nvPicPr>
        <p:blipFill>
          <a:blip r:embed="rId7">
            <a:alphaModFix/>
          </a:blip>
          <a:stretch>
            <a:fillRect/>
          </a:stretch>
        </p:blipFill>
        <p:spPr>
          <a:xfrm>
            <a:off x="6298799" y="2990312"/>
            <a:ext cx="1759340" cy="1319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92" name="Shape 92"/>
        <p:cNvGrpSpPr/>
        <p:nvPr/>
      </p:nvGrpSpPr>
      <p:grpSpPr>
        <a:xfrm>
          <a:off x="0" y="0"/>
          <a:ext cx="0" cy="0"/>
          <a:chOff x="0" y="0"/>
          <a:chExt cx="0" cy="0"/>
        </a:xfrm>
      </p:grpSpPr>
      <p:sp>
        <p:nvSpPr>
          <p:cNvPr id="93" name="Google Shape;93;p1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7"/>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97" name="Google Shape;97;p17"/>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Staff in Year 5</a:t>
            </a:r>
            <a:endParaRPr b="1" i="1" sz="2500">
              <a:solidFill>
                <a:srgbClr val="1C4587"/>
              </a:solidFill>
              <a:latin typeface="Quicksand"/>
              <a:ea typeface="Quicksand"/>
              <a:cs typeface="Quicksand"/>
              <a:sym typeface="Quicksand"/>
            </a:endParaRPr>
          </a:p>
        </p:txBody>
      </p:sp>
      <p:graphicFrame>
        <p:nvGraphicFramePr>
          <p:cNvPr id="98" name="Google Shape;98;p17"/>
          <p:cNvGraphicFramePr/>
          <p:nvPr/>
        </p:nvGraphicFramePr>
        <p:xfrm>
          <a:off x="869550" y="1060250"/>
          <a:ext cx="3000000" cy="3000000"/>
        </p:xfrm>
        <a:graphic>
          <a:graphicData uri="http://schemas.openxmlformats.org/drawingml/2006/table">
            <a:tbl>
              <a:tblPr>
                <a:noFill/>
                <a:tableStyleId>{BC22424C-7590-4469-9454-665C11D06F33}</a:tableStyleId>
              </a:tblPr>
              <a:tblGrid>
                <a:gridCol w="1809750"/>
                <a:gridCol w="1809750"/>
                <a:gridCol w="1809750"/>
                <a:gridCol w="1809750"/>
              </a:tblGrid>
              <a:tr h="1770500">
                <a:tc>
                  <a:txBody>
                    <a:bodyPr/>
                    <a:lstStyle/>
                    <a:p>
                      <a:pPr indent="0" lvl="0" marL="0" rtl="0" algn="l">
                        <a:spcBef>
                          <a:spcPts val="0"/>
                        </a:spcBef>
                        <a:spcAft>
                          <a:spcPts val="0"/>
                        </a:spcAft>
                        <a:buNone/>
                      </a:pPr>
                      <a:r>
                        <a:rPr b="1" lang="en" sz="1600">
                          <a:latin typeface="Quicksand"/>
                          <a:ea typeface="Quicksand"/>
                          <a:cs typeface="Quicksand"/>
                          <a:sym typeface="Quicksand"/>
                        </a:rPr>
                        <a:t>Mrs Butler.</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Lead Teaching Assistant for Year 5.</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Intervention Support.</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Morphitis.</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1:1 Teaching Assistant.</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r h="1770500">
                <a:tc>
                  <a:txBody>
                    <a:bodyPr/>
                    <a:lstStyle/>
                    <a:p>
                      <a:pPr indent="0" lvl="0" marL="0" rtl="0" algn="l">
                        <a:spcBef>
                          <a:spcPts val="0"/>
                        </a:spcBef>
                        <a:spcAft>
                          <a:spcPts val="0"/>
                        </a:spcAft>
                        <a:buNone/>
                      </a:pPr>
                      <a:r>
                        <a:rPr b="1" lang="en" sz="1600">
                          <a:latin typeface="Quicksand"/>
                          <a:ea typeface="Quicksand"/>
                          <a:cs typeface="Quicksand"/>
                          <a:sym typeface="Quicksand"/>
                        </a:rPr>
                        <a:t>Mrs Murcott.</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Specialist Teacher (phonics).</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Murray.</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Phonics Champion.</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bl>
          </a:graphicData>
        </a:graphic>
      </p:graphicFrame>
      <p:sp>
        <p:nvSpPr>
          <p:cNvPr id="99" name="Google Shape;99;p17"/>
          <p:cNvSpPr txBox="1"/>
          <p:nvPr/>
        </p:nvSpPr>
        <p:spPr>
          <a:xfrm>
            <a:off x="6195550" y="5010650"/>
            <a:ext cx="251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*include all adults working with the class including support staff, 1:1 support, ppa cover </a:t>
            </a:r>
            <a:endParaRPr/>
          </a:p>
        </p:txBody>
      </p:sp>
      <p:pic>
        <p:nvPicPr>
          <p:cNvPr id="100" name="Google Shape;100;p17"/>
          <p:cNvPicPr preferRelativeResize="0"/>
          <p:nvPr/>
        </p:nvPicPr>
        <p:blipFill>
          <a:blip r:embed="rId4">
            <a:alphaModFix/>
          </a:blip>
          <a:stretch>
            <a:fillRect/>
          </a:stretch>
        </p:blipFill>
        <p:spPr>
          <a:xfrm>
            <a:off x="2679300" y="2982700"/>
            <a:ext cx="1809751" cy="1357321"/>
          </a:xfrm>
          <a:prstGeom prst="rect">
            <a:avLst/>
          </a:prstGeom>
          <a:noFill/>
          <a:ln>
            <a:noFill/>
          </a:ln>
        </p:spPr>
      </p:pic>
      <p:pic>
        <p:nvPicPr>
          <p:cNvPr id="101" name="Google Shape;101;p17"/>
          <p:cNvPicPr preferRelativeResize="0"/>
          <p:nvPr/>
        </p:nvPicPr>
        <p:blipFill>
          <a:blip r:embed="rId5">
            <a:alphaModFix/>
          </a:blip>
          <a:stretch>
            <a:fillRect/>
          </a:stretch>
        </p:blipFill>
        <p:spPr>
          <a:xfrm>
            <a:off x="2679300" y="1226950"/>
            <a:ext cx="1809751" cy="1357317"/>
          </a:xfrm>
          <a:prstGeom prst="rect">
            <a:avLst/>
          </a:prstGeom>
          <a:noFill/>
          <a:ln>
            <a:noFill/>
          </a:ln>
        </p:spPr>
      </p:pic>
      <p:pic>
        <p:nvPicPr>
          <p:cNvPr id="102" name="Google Shape;102;p17"/>
          <p:cNvPicPr preferRelativeResize="0"/>
          <p:nvPr/>
        </p:nvPicPr>
        <p:blipFill>
          <a:blip r:embed="rId6">
            <a:alphaModFix/>
          </a:blip>
          <a:stretch>
            <a:fillRect/>
          </a:stretch>
        </p:blipFill>
        <p:spPr>
          <a:xfrm>
            <a:off x="6298800" y="1286800"/>
            <a:ext cx="1758198" cy="1297475"/>
          </a:xfrm>
          <a:prstGeom prst="rect">
            <a:avLst/>
          </a:prstGeom>
          <a:noFill/>
          <a:ln>
            <a:noFill/>
          </a:ln>
        </p:spPr>
      </p:pic>
      <p:pic>
        <p:nvPicPr>
          <p:cNvPr id="103" name="Google Shape;103;p17"/>
          <p:cNvPicPr preferRelativeResize="0"/>
          <p:nvPr/>
        </p:nvPicPr>
        <p:blipFill>
          <a:blip r:embed="rId7">
            <a:alphaModFix/>
          </a:blip>
          <a:stretch>
            <a:fillRect/>
          </a:stretch>
        </p:blipFill>
        <p:spPr>
          <a:xfrm>
            <a:off x="6298800" y="1335375"/>
            <a:ext cx="1692375" cy="1248899"/>
          </a:xfrm>
          <a:prstGeom prst="rect">
            <a:avLst/>
          </a:prstGeom>
          <a:noFill/>
          <a:ln>
            <a:noFill/>
          </a:ln>
        </p:spPr>
      </p:pic>
      <p:pic>
        <p:nvPicPr>
          <p:cNvPr id="104" name="Google Shape;104;p17"/>
          <p:cNvPicPr preferRelativeResize="0"/>
          <p:nvPr/>
        </p:nvPicPr>
        <p:blipFill>
          <a:blip r:embed="rId8">
            <a:alphaModFix/>
          </a:blip>
          <a:stretch>
            <a:fillRect/>
          </a:stretch>
        </p:blipFill>
        <p:spPr>
          <a:xfrm>
            <a:off x="6298800" y="3026725"/>
            <a:ext cx="1758198" cy="13186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08" name="Shape 108"/>
        <p:cNvGrpSpPr/>
        <p:nvPr/>
      </p:nvGrpSpPr>
      <p:grpSpPr>
        <a:xfrm>
          <a:off x="0" y="0"/>
          <a:ext cx="0" cy="0"/>
          <a:chOff x="0" y="0"/>
          <a:chExt cx="0" cy="0"/>
        </a:xfrm>
      </p:grpSpPr>
      <p:sp>
        <p:nvSpPr>
          <p:cNvPr id="109" name="Google Shape;109;p1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8"/>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113" name="Google Shape;113;p18"/>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P.E. Coaches</a:t>
            </a:r>
            <a:endParaRPr b="1" i="1" sz="2500">
              <a:solidFill>
                <a:srgbClr val="1C4587"/>
              </a:solidFill>
              <a:latin typeface="Quicksand"/>
              <a:ea typeface="Quicksand"/>
              <a:cs typeface="Quicksand"/>
              <a:sym typeface="Quicksand"/>
            </a:endParaRPr>
          </a:p>
        </p:txBody>
      </p:sp>
      <p:graphicFrame>
        <p:nvGraphicFramePr>
          <p:cNvPr id="114" name="Google Shape;114;p18"/>
          <p:cNvGraphicFramePr/>
          <p:nvPr/>
        </p:nvGraphicFramePr>
        <p:xfrm>
          <a:off x="964400" y="1049350"/>
          <a:ext cx="3000000" cy="3000000"/>
        </p:xfrm>
        <a:graphic>
          <a:graphicData uri="http://schemas.openxmlformats.org/drawingml/2006/table">
            <a:tbl>
              <a:tblPr>
                <a:noFill/>
                <a:tableStyleId>{BC22424C-7590-4469-9454-665C11D06F33}</a:tableStyleId>
              </a:tblPr>
              <a:tblGrid>
                <a:gridCol w="1666625"/>
                <a:gridCol w="1829900"/>
                <a:gridCol w="1503350"/>
                <a:gridCol w="1666625"/>
              </a:tblGrid>
              <a:tr h="1770500">
                <a:tc gridSpan="2" rowSpan="2">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Ms Saunders</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rowSpan="2" hMerge="1"/>
                <a:tc gridSpan="2" rowSpan="2">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Mr Junior</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rowSpan="2" hMerge="1"/>
              </a:tr>
              <a:tr h="1378600">
                <a:tc gridSpan="2" vMerge="1"/>
                <a:tc hMerge="1" vMerge="1"/>
                <a:tc gridSpan="2" vMerge="1"/>
                <a:tc hMerge="1" vMerge="1"/>
              </a:tr>
            </a:tbl>
          </a:graphicData>
        </a:graphic>
      </p:graphicFrame>
      <p:sp>
        <p:nvSpPr>
          <p:cNvPr id="115" name="Google Shape;115;p18"/>
          <p:cNvSpPr txBox="1"/>
          <p:nvPr/>
        </p:nvSpPr>
        <p:spPr>
          <a:xfrm>
            <a:off x="6195550" y="5010650"/>
            <a:ext cx="251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*include all adults working with the class including support staff, 1:1 support, ppa cover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19" name="Shape 119"/>
        <p:cNvGrpSpPr/>
        <p:nvPr/>
      </p:nvGrpSpPr>
      <p:grpSpPr>
        <a:xfrm>
          <a:off x="0" y="0"/>
          <a:ext cx="0" cy="0"/>
          <a:chOff x="0" y="0"/>
          <a:chExt cx="0" cy="0"/>
        </a:xfrm>
      </p:grpSpPr>
      <p:sp>
        <p:nvSpPr>
          <p:cNvPr id="120" name="Google Shape;120;p1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19"/>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124" name="Google Shape;124;p19"/>
          <p:cNvPicPr preferRelativeResize="0"/>
          <p:nvPr/>
        </p:nvPicPr>
        <p:blipFill rotWithShape="1">
          <a:blip r:embed="rId4">
            <a:alphaModFix/>
          </a:blip>
          <a:srcRect b="17426" l="13737" r="38397" t="33472"/>
          <a:stretch/>
        </p:blipFill>
        <p:spPr>
          <a:xfrm>
            <a:off x="1124950" y="395025"/>
            <a:ext cx="6106027" cy="3523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28" name="Shape 128"/>
        <p:cNvGrpSpPr/>
        <p:nvPr/>
      </p:nvGrpSpPr>
      <p:grpSpPr>
        <a:xfrm>
          <a:off x="0" y="0"/>
          <a:ext cx="0" cy="0"/>
          <a:chOff x="0" y="0"/>
          <a:chExt cx="0" cy="0"/>
        </a:xfrm>
      </p:grpSpPr>
      <p:sp>
        <p:nvSpPr>
          <p:cNvPr id="129" name="Google Shape;129;p2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3" name="Google Shape;133;p20"/>
          <p:cNvSpPr txBox="1"/>
          <p:nvPr/>
        </p:nvSpPr>
        <p:spPr>
          <a:xfrm>
            <a:off x="1228300" y="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Classroom</a:t>
            </a:r>
            <a:endParaRPr b="1" i="1" sz="2500">
              <a:solidFill>
                <a:srgbClr val="1C4587"/>
              </a:solidFill>
              <a:latin typeface="Quicksand"/>
              <a:ea typeface="Quicksand"/>
              <a:cs typeface="Quicksand"/>
              <a:sym typeface="Quicksand"/>
            </a:endParaRPr>
          </a:p>
        </p:txBody>
      </p:sp>
      <p:sp>
        <p:nvSpPr>
          <p:cNvPr id="134" name="Google Shape;134;p20"/>
          <p:cNvSpPr txBox="1"/>
          <p:nvPr/>
        </p:nvSpPr>
        <p:spPr>
          <a:xfrm>
            <a:off x="3316800" y="2202125"/>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5" name="Google Shape;135;p20"/>
          <p:cNvSpPr txBox="1"/>
          <p:nvPr/>
        </p:nvSpPr>
        <p:spPr>
          <a:xfrm>
            <a:off x="856750" y="1102950"/>
            <a:ext cx="2844300" cy="15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4">
            <a:alphaModFix/>
          </a:blip>
          <a:stretch>
            <a:fillRect/>
          </a:stretch>
        </p:blipFill>
        <p:spPr>
          <a:xfrm>
            <a:off x="57775" y="1031325"/>
            <a:ext cx="2197724" cy="1648274"/>
          </a:xfrm>
          <a:prstGeom prst="rect">
            <a:avLst/>
          </a:prstGeom>
          <a:noFill/>
          <a:ln>
            <a:noFill/>
          </a:ln>
        </p:spPr>
      </p:pic>
      <p:pic>
        <p:nvPicPr>
          <p:cNvPr id="137" name="Google Shape;137;p20"/>
          <p:cNvPicPr preferRelativeResize="0"/>
          <p:nvPr/>
        </p:nvPicPr>
        <p:blipFill>
          <a:blip r:embed="rId4">
            <a:alphaModFix/>
          </a:blip>
          <a:stretch>
            <a:fillRect/>
          </a:stretch>
        </p:blipFill>
        <p:spPr>
          <a:xfrm>
            <a:off x="7035500" y="1031338"/>
            <a:ext cx="2197724" cy="1648274"/>
          </a:xfrm>
          <a:prstGeom prst="rect">
            <a:avLst/>
          </a:prstGeom>
          <a:noFill/>
          <a:ln>
            <a:noFill/>
          </a:ln>
        </p:spPr>
      </p:pic>
      <p:pic>
        <p:nvPicPr>
          <p:cNvPr id="138" name="Google Shape;138;p20"/>
          <p:cNvPicPr preferRelativeResize="0"/>
          <p:nvPr/>
        </p:nvPicPr>
        <p:blipFill>
          <a:blip r:embed="rId5">
            <a:alphaModFix/>
          </a:blip>
          <a:stretch>
            <a:fillRect/>
          </a:stretch>
        </p:blipFill>
        <p:spPr>
          <a:xfrm>
            <a:off x="2354650" y="1064050"/>
            <a:ext cx="2197724" cy="1648293"/>
          </a:xfrm>
          <a:prstGeom prst="rect">
            <a:avLst/>
          </a:prstGeom>
          <a:noFill/>
          <a:ln>
            <a:noFill/>
          </a:ln>
        </p:spPr>
      </p:pic>
      <p:pic>
        <p:nvPicPr>
          <p:cNvPr id="139" name="Google Shape;139;p20"/>
          <p:cNvPicPr preferRelativeResize="0"/>
          <p:nvPr/>
        </p:nvPicPr>
        <p:blipFill>
          <a:blip r:embed="rId6">
            <a:alphaModFix/>
          </a:blip>
          <a:stretch>
            <a:fillRect/>
          </a:stretch>
        </p:blipFill>
        <p:spPr>
          <a:xfrm>
            <a:off x="4695074" y="1031313"/>
            <a:ext cx="2197724" cy="1648301"/>
          </a:xfrm>
          <a:prstGeom prst="rect">
            <a:avLst/>
          </a:prstGeom>
          <a:noFill/>
          <a:ln>
            <a:noFill/>
          </a:ln>
        </p:spPr>
      </p:pic>
      <p:sp>
        <p:nvSpPr>
          <p:cNvPr id="140" name="Google Shape;140;p20"/>
          <p:cNvSpPr txBox="1"/>
          <p:nvPr/>
        </p:nvSpPr>
        <p:spPr>
          <a:xfrm>
            <a:off x="57775" y="2789000"/>
            <a:ext cx="21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5 Jupiter</a:t>
            </a:r>
            <a:endParaRPr/>
          </a:p>
        </p:txBody>
      </p:sp>
      <p:sp>
        <p:nvSpPr>
          <p:cNvPr id="141" name="Google Shape;141;p20"/>
          <p:cNvSpPr txBox="1"/>
          <p:nvPr/>
        </p:nvSpPr>
        <p:spPr>
          <a:xfrm>
            <a:off x="2354650"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Mars</a:t>
            </a:r>
            <a:endParaRPr/>
          </a:p>
        </p:txBody>
      </p:sp>
      <p:sp>
        <p:nvSpPr>
          <p:cNvPr id="142" name="Google Shape;142;p20"/>
          <p:cNvSpPr txBox="1"/>
          <p:nvPr/>
        </p:nvSpPr>
        <p:spPr>
          <a:xfrm>
            <a:off x="4695075"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Neptune</a:t>
            </a:r>
            <a:endParaRPr/>
          </a:p>
        </p:txBody>
      </p:sp>
      <p:sp>
        <p:nvSpPr>
          <p:cNvPr id="143" name="Google Shape;143;p20"/>
          <p:cNvSpPr txBox="1"/>
          <p:nvPr/>
        </p:nvSpPr>
        <p:spPr>
          <a:xfrm>
            <a:off x="7035500"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Earth</a:t>
            </a:r>
            <a:endParaRPr/>
          </a:p>
        </p:txBody>
      </p:sp>
      <p:pic>
        <p:nvPicPr>
          <p:cNvPr id="144" name="Google Shape;144;p20"/>
          <p:cNvPicPr preferRelativeResize="0"/>
          <p:nvPr/>
        </p:nvPicPr>
        <p:blipFill>
          <a:blip r:embed="rId7">
            <a:alphaModFix/>
          </a:blip>
          <a:stretch>
            <a:fillRect/>
          </a:stretch>
        </p:blipFill>
        <p:spPr>
          <a:xfrm>
            <a:off x="7009200" y="1012375"/>
            <a:ext cx="2134799" cy="1648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48" name="Shape 148"/>
        <p:cNvGrpSpPr/>
        <p:nvPr/>
      </p:nvGrpSpPr>
      <p:grpSpPr>
        <a:xfrm>
          <a:off x="0" y="0"/>
          <a:ext cx="0" cy="0"/>
          <a:chOff x="0" y="0"/>
          <a:chExt cx="0" cy="0"/>
        </a:xfrm>
      </p:grpSpPr>
      <p:sp>
        <p:nvSpPr>
          <p:cNvPr id="149" name="Google Shape;149;p2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1"/>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53" name="Google Shape;153;p21"/>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54" name="Google Shape;154;p21"/>
          <p:cNvSpPr txBox="1"/>
          <p:nvPr/>
        </p:nvSpPr>
        <p:spPr>
          <a:xfrm>
            <a:off x="207300" y="637175"/>
            <a:ext cx="693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t>
            </a:r>
            <a:r>
              <a:rPr lang="en" sz="1100">
                <a:latin typeface="Quicksand"/>
                <a:ea typeface="Quicksand"/>
                <a:cs typeface="Quicksand"/>
                <a:sym typeface="Quicksand"/>
              </a:rPr>
              <a:t>and</a:t>
            </a:r>
            <a:r>
              <a:rPr lang="en" sz="1100">
                <a:latin typeface="Quicksand"/>
                <a:ea typeface="Quicksand"/>
                <a:cs typeface="Quicksand"/>
                <a:sym typeface="Quicksand"/>
              </a:rPr>
              <a:t> inform you if you need to send in PE kit on an alternative day.</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155" name="Google Shape;155;p21"/>
          <p:cNvSpPr txBox="1"/>
          <p:nvPr/>
        </p:nvSpPr>
        <p:spPr>
          <a:xfrm>
            <a:off x="5779425" y="1482325"/>
            <a:ext cx="2349000" cy="25782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Quicksand"/>
                <a:ea typeface="Quicksand"/>
                <a:cs typeface="Quicksand"/>
                <a:sym typeface="Quicksand"/>
              </a:rPr>
              <a:t>P.E. days:</a:t>
            </a:r>
            <a:endParaRPr b="1" sz="1200">
              <a:latin typeface="Quicksand"/>
              <a:ea typeface="Quicksand"/>
              <a:cs typeface="Quicksand"/>
              <a:sym typeface="Quicksand"/>
            </a:endParaRPr>
          </a:p>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PE Kit: </a:t>
            </a:r>
            <a:r>
              <a:rPr lang="en" sz="1000">
                <a:solidFill>
                  <a:schemeClr val="dk1"/>
                </a:solidFill>
                <a:latin typeface="Quicksand"/>
                <a:ea typeface="Quicksand"/>
                <a:cs typeface="Quicksand"/>
                <a:sym typeface="Quicksand"/>
              </a:rPr>
              <a:t>White T shirt, shorts/tracksuit bottoms/sweatshirt in school colours</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0"/>
              </a:spcAft>
              <a:buNone/>
            </a:pPr>
            <a:r>
              <a:rPr lang="en" sz="1000">
                <a:solidFill>
                  <a:schemeClr val="dk1"/>
                </a:solidFill>
                <a:latin typeface="Quicksand"/>
                <a:ea typeface="Quicksand"/>
                <a:cs typeface="Quicksand"/>
                <a:sym typeface="Quicksand"/>
              </a:rPr>
              <a:t>Trainers/black plimsolls</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Swimming: swimming costume/trunks/jammers, towel, swimming hat for long hair. Please note the swimming pool do not permit goggles without a medical note</a:t>
            </a:r>
            <a:endParaRPr sz="1200"/>
          </a:p>
        </p:txBody>
      </p:sp>
      <p:pic>
        <p:nvPicPr>
          <p:cNvPr id="156" name="Google Shape;156;p21"/>
          <p:cNvPicPr preferRelativeResize="0"/>
          <p:nvPr/>
        </p:nvPicPr>
        <p:blipFill>
          <a:blip r:embed="rId4">
            <a:alphaModFix/>
          </a:blip>
          <a:stretch>
            <a:fillRect/>
          </a:stretch>
        </p:blipFill>
        <p:spPr>
          <a:xfrm>
            <a:off x="370975" y="1350350"/>
            <a:ext cx="5252502" cy="2842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60" name="Shape 160"/>
        <p:cNvGrpSpPr/>
        <p:nvPr/>
      </p:nvGrpSpPr>
      <p:grpSpPr>
        <a:xfrm>
          <a:off x="0" y="0"/>
          <a:ext cx="0" cy="0"/>
          <a:chOff x="0" y="0"/>
          <a:chExt cx="0" cy="0"/>
        </a:xfrm>
      </p:grpSpPr>
      <p:sp>
        <p:nvSpPr>
          <p:cNvPr id="161" name="Google Shape;161;p22"/>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22"/>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65" name="Google Shape;165;p22"/>
          <p:cNvSpPr txBox="1"/>
          <p:nvPr/>
        </p:nvSpPr>
        <p:spPr>
          <a:xfrm>
            <a:off x="191925" y="36875"/>
            <a:ext cx="4567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66" name="Google Shape;166;p22"/>
          <p:cNvSpPr txBox="1"/>
          <p:nvPr/>
        </p:nvSpPr>
        <p:spPr>
          <a:xfrm>
            <a:off x="1560400" y="1729200"/>
            <a:ext cx="5359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Children are collected at the end of the day from the same place as morning drop-off, at the side of the school building/playground.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inform the school office by 2:30 of any changes to your pick-up routine.</a:t>
            </a:r>
            <a:endParaRPr/>
          </a:p>
        </p:txBody>
      </p:sp>
      <p:sp>
        <p:nvSpPr>
          <p:cNvPr id="167" name="Google Shape;167;p22"/>
          <p:cNvSpPr txBox="1"/>
          <p:nvPr/>
        </p:nvSpPr>
        <p:spPr>
          <a:xfrm>
            <a:off x="155650" y="3063075"/>
            <a:ext cx="8787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Please be aware that your child will be late if they arrive after 8:45</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Year 5- </a:t>
            </a:r>
            <a:r>
              <a:rPr lang="en">
                <a:latin typeface="Quicksand"/>
                <a:ea typeface="Quicksand"/>
                <a:cs typeface="Quicksand"/>
                <a:sym typeface="Quicksand"/>
              </a:rPr>
              <a:t>If you would like your child to walk home alone, please email </a:t>
            </a:r>
            <a:r>
              <a:rPr lang="en" sz="1200">
                <a:latin typeface="Quicksand"/>
                <a:ea typeface="Quicksand"/>
                <a:cs typeface="Quicksand"/>
                <a:sym typeface="Quicksand"/>
              </a:rPr>
              <a:t>complete the Form </a:t>
            </a:r>
            <a:r>
              <a:rPr lang="en" sz="1200" u="sng">
                <a:solidFill>
                  <a:schemeClr val="hlink"/>
                </a:solidFill>
                <a:latin typeface="Quicksand"/>
                <a:ea typeface="Quicksand"/>
                <a:cs typeface="Quicksand"/>
                <a:sym typeface="Quicksand"/>
                <a:hlinkClick r:id="rId4"/>
              </a:rPr>
              <a:t>here</a:t>
            </a:r>
            <a:r>
              <a:rPr lang="en" sz="1200" u="sng">
                <a:solidFill>
                  <a:schemeClr val="hlink"/>
                </a:solidFill>
                <a:latin typeface="Quicksand"/>
                <a:ea typeface="Quicksand"/>
                <a:cs typeface="Quicksand"/>
                <a:sym typeface="Quicksand"/>
                <a:hlinkClick r:id="rId5"/>
              </a:rPr>
              <a:t>  </a:t>
            </a:r>
            <a:endParaRPr>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71" name="Shape 171"/>
        <p:cNvGrpSpPr/>
        <p:nvPr/>
      </p:nvGrpSpPr>
      <p:grpSpPr>
        <a:xfrm>
          <a:off x="0" y="0"/>
          <a:ext cx="0" cy="0"/>
          <a:chOff x="0" y="0"/>
          <a:chExt cx="0" cy="0"/>
        </a:xfrm>
      </p:grpSpPr>
      <p:sp>
        <p:nvSpPr>
          <p:cNvPr id="172" name="Google Shape;172;p23"/>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76" name="Google Shape;176;p23"/>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77" name="Google Shape;177;p23"/>
          <p:cNvSpPr txBox="1"/>
          <p:nvPr/>
        </p:nvSpPr>
        <p:spPr>
          <a:xfrm>
            <a:off x="207275" y="591100"/>
            <a:ext cx="5053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p:txBody>
      </p:sp>
      <p:sp>
        <p:nvSpPr>
          <p:cNvPr id="178" name="Google Shape;178;p23"/>
          <p:cNvSpPr txBox="1"/>
          <p:nvPr/>
        </p:nvSpPr>
        <p:spPr>
          <a:xfrm>
            <a:off x="293525" y="1226325"/>
            <a:ext cx="4289700" cy="307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200">
                <a:solidFill>
                  <a:schemeClr val="dk1"/>
                </a:solidFill>
                <a:latin typeface="Quicksand"/>
                <a:ea typeface="Quicksand"/>
                <a:cs typeface="Quicksand"/>
                <a:sym typeface="Quicksand"/>
              </a:rPr>
              <a:t>Our uniform consists of:</a:t>
            </a:r>
            <a:endParaRPr b="1" sz="1200">
              <a:solidFill>
                <a:schemeClr val="dk1"/>
              </a:solidFill>
              <a:latin typeface="Quicksand"/>
              <a:ea typeface="Quicksand"/>
              <a:cs typeface="Quicksand"/>
              <a:sym typeface="Quicksand"/>
            </a:endParaRPr>
          </a:p>
          <a:p>
            <a:pPr indent="-304800" lvl="0" marL="457200" rtl="0" algn="l">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79" name="Google Shape;179;p23"/>
          <p:cNvSpPr txBox="1"/>
          <p:nvPr/>
        </p:nvSpPr>
        <p:spPr>
          <a:xfrm>
            <a:off x="5219000" y="104900"/>
            <a:ext cx="3760200" cy="17316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80" name="Google Shape;180;p23"/>
          <p:cNvSpPr txBox="1"/>
          <p:nvPr/>
        </p:nvSpPr>
        <p:spPr>
          <a:xfrm>
            <a:off x="5185800" y="1894438"/>
            <a:ext cx="3760200" cy="19086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Make up: </a:t>
            </a:r>
            <a:r>
              <a:rPr lang="en" sz="1000">
                <a:solidFill>
                  <a:schemeClr val="dk1"/>
                </a:solidFill>
                <a:latin typeface="Quicksand"/>
                <a:ea typeface="Quicksand"/>
                <a:cs typeface="Quicksand"/>
                <a:sym typeface="Quicksand"/>
              </a:rPr>
              <a:t>No make-up is to be worn to school (this includes nail polish)</a:t>
            </a:r>
            <a:endParaRPr sz="1000">
              <a:solidFill>
                <a:schemeClr val="dk1"/>
              </a:solidFill>
              <a:latin typeface="Quicksand"/>
              <a:ea typeface="Quicksand"/>
              <a:cs typeface="Quicksand"/>
              <a:sym typeface="Quicksand"/>
            </a:endParaRPr>
          </a:p>
        </p:txBody>
      </p:sp>
      <p:sp>
        <p:nvSpPr>
          <p:cNvPr id="181" name="Google Shape;181;p23"/>
          <p:cNvSpPr txBox="1"/>
          <p:nvPr/>
        </p:nvSpPr>
        <p:spPr>
          <a:xfrm>
            <a:off x="5767300" y="3870538"/>
            <a:ext cx="3284100" cy="8004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
        <p:nvSpPr>
          <p:cNvPr id="182" name="Google Shape;182;p23"/>
          <p:cNvSpPr txBox="1"/>
          <p:nvPr/>
        </p:nvSpPr>
        <p:spPr>
          <a:xfrm>
            <a:off x="67125" y="4166300"/>
            <a:ext cx="3760200" cy="5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Where PE is first session in the morning (Friday for 5 Jupiter/ Neptune) children may come to school in PE kit but must have uniform to change into at the end of their PE session. 5 Mars and Earth may go home in PE kit on Friday.</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