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Quicksand"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AD68EE-1792-4CCE-A31C-456CACD8FE19}">
  <a:tblStyle styleId="{EDAD68EE-1792-4CCE-A31C-456CACD8FE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9aba6a4f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49aba6a4f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e5c2f31f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e5c2f31f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7e5c2f31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7e5c2f31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49aba6a4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49aba6a4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cb781d6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cb781d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d697d9c6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d697d9c6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royalgreenwich.gov.uk/info/200286/apply_for_a_school_place/1937/apply_for_a_secondary_school_pl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nspcc.org.uk/keeping-children-safe/online-safety/online-safety-blo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forms/d/e/1FAIpQLSfyqoG2krCR6MutzsvTeZHp5gkwnbk96pYr8XLDLmx_4pQg9g/viewform" TargetMode="External"/><Relationship Id="rId5" Type="http://schemas.openxmlformats.org/officeDocument/2006/relationships/hyperlink" Target="https://www.jameswolfe.greenwich.sch.uk/" TargetMode="External"/><Relationship Id="rId4" Type="http://schemas.openxmlformats.org/officeDocument/2006/relationships/hyperlink" Target="mailto:admin@jameswolfe.greenwich.sch.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docs.google.com/forms/d/e/1FAIpQLSfyqoG2krCR6MutzsvTeZHp5gkwnbk96pYr8XLDLmx_4pQg9g/viewform?usp=sf_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admin@jameswolfe.greenwich.sch.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gle/G8AgQJNSvRmHnDGx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6</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a:solidFill>
                  <a:srgbClr val="1C4587"/>
                </a:solidFill>
                <a:latin typeface="Quicksand"/>
                <a:ea typeface="Quicksand"/>
                <a:cs typeface="Quicksand"/>
                <a:sym typeface="Quicksand"/>
              </a:rPr>
              <a:t>September 2023</a:t>
            </a:r>
            <a:endParaRPr sz="2500" b="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0"/>
        <p:cNvGrpSpPr/>
        <p:nvPr/>
      </p:nvGrpSpPr>
      <p:grpSpPr>
        <a:xfrm>
          <a:off x="0" y="0"/>
          <a:ext cx="0" cy="0"/>
          <a:chOff x="0" y="0"/>
          <a:chExt cx="0" cy="0"/>
        </a:xfrm>
      </p:grpSpPr>
      <p:sp>
        <p:nvSpPr>
          <p:cNvPr id="171" name="Google Shape;171;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5" name="Google Shape;175;p24"/>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Secondary transition</a:t>
            </a:r>
            <a:endParaRPr b="1" i="1">
              <a:solidFill>
                <a:srgbClr val="1C4587"/>
              </a:solidFill>
              <a:latin typeface="Quicksand"/>
              <a:ea typeface="Quicksand"/>
              <a:cs typeface="Quicksand"/>
              <a:sym typeface="Quicksand"/>
            </a:endParaRPr>
          </a:p>
        </p:txBody>
      </p:sp>
      <p:sp>
        <p:nvSpPr>
          <p:cNvPr id="176" name="Google Shape;176;p24"/>
          <p:cNvSpPr txBox="1"/>
          <p:nvPr/>
        </p:nvSpPr>
        <p:spPr>
          <a:xfrm>
            <a:off x="5987950" y="4053375"/>
            <a:ext cx="304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Apply for a secondary school place | Royal Borough of Greenwich</a:t>
            </a:r>
            <a:r>
              <a:rPr lang="en"/>
              <a:t> </a:t>
            </a:r>
            <a:endParaRPr/>
          </a:p>
        </p:txBody>
      </p:sp>
      <p:pic>
        <p:nvPicPr>
          <p:cNvPr id="177" name="Google Shape;177;p24"/>
          <p:cNvPicPr preferRelativeResize="0"/>
          <p:nvPr/>
        </p:nvPicPr>
        <p:blipFill rotWithShape="1">
          <a:blip r:embed="rId5">
            <a:alphaModFix/>
          </a:blip>
          <a:srcRect l="4138" t="20860" r="32782" b="9209"/>
          <a:stretch/>
        </p:blipFill>
        <p:spPr>
          <a:xfrm>
            <a:off x="204900" y="631373"/>
            <a:ext cx="5171149" cy="3583174"/>
          </a:xfrm>
          <a:prstGeom prst="rect">
            <a:avLst/>
          </a:prstGeom>
          <a:noFill/>
          <a:ln>
            <a:noFill/>
          </a:ln>
        </p:spPr>
      </p:pic>
      <p:sp>
        <p:nvSpPr>
          <p:cNvPr id="178" name="Google Shape;178;p24"/>
          <p:cNvSpPr/>
          <p:nvPr/>
        </p:nvSpPr>
        <p:spPr>
          <a:xfrm>
            <a:off x="3374750" y="1947150"/>
            <a:ext cx="1170000" cy="284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2"/>
        <p:cNvGrpSpPr/>
        <p:nvPr/>
      </p:nvGrpSpPr>
      <p:grpSpPr>
        <a:xfrm>
          <a:off x="0" y="0"/>
          <a:ext cx="0" cy="0"/>
          <a:chOff x="0" y="0"/>
          <a:chExt cx="0" cy="0"/>
        </a:xfrm>
      </p:grpSpPr>
      <p:sp>
        <p:nvSpPr>
          <p:cNvPr id="183" name="Google Shape;183;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87" name="Google Shape;187;p25"/>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188" name="Google Shape;188;p25"/>
          <p:cNvSpPr txBox="1"/>
          <p:nvPr/>
        </p:nvSpPr>
        <p:spPr>
          <a:xfrm>
            <a:off x="268700" y="1220625"/>
            <a:ext cx="6176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89" name="Google Shape;189;p25"/>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3"/>
        <p:cNvGrpSpPr/>
        <p:nvPr/>
      </p:nvGrpSpPr>
      <p:grpSpPr>
        <a:xfrm>
          <a:off x="0" y="0"/>
          <a:ext cx="0" cy="0"/>
          <a:chOff x="0" y="0"/>
          <a:chExt cx="0" cy="0"/>
        </a:xfrm>
      </p:grpSpPr>
      <p:sp>
        <p:nvSpPr>
          <p:cNvPr id="194" name="Google Shape;194;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8" name="Google Shape;198;p26"/>
          <p:cNvSpPr txBox="1"/>
          <p:nvPr/>
        </p:nvSpPr>
        <p:spPr>
          <a:xfrm>
            <a:off x="3953350" y="0"/>
            <a:ext cx="5796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Online Safety</a:t>
            </a:r>
            <a:endParaRPr b="1" i="1">
              <a:solidFill>
                <a:srgbClr val="1C4587"/>
              </a:solidFill>
              <a:latin typeface="Quicksand"/>
              <a:ea typeface="Quicksand"/>
              <a:cs typeface="Quicksand"/>
              <a:sym typeface="Quicksand"/>
            </a:endParaRPr>
          </a:p>
        </p:txBody>
      </p:sp>
      <p:sp>
        <p:nvSpPr>
          <p:cNvPr id="199" name="Google Shape;199;p26"/>
          <p:cNvSpPr txBox="1"/>
          <p:nvPr/>
        </p:nvSpPr>
        <p:spPr>
          <a:xfrm>
            <a:off x="113175" y="272950"/>
            <a:ext cx="8603400" cy="5117400"/>
          </a:xfrm>
          <a:prstGeom prst="rect">
            <a:avLst/>
          </a:prstGeom>
          <a:noFill/>
          <a:ln>
            <a:noFill/>
          </a:ln>
        </p:spPr>
        <p:txBody>
          <a:bodyPr spcFirstLastPara="1" wrap="square" lIns="91425" tIns="91425" rIns="91425" bIns="91425" anchor="t" anchorCtr="0">
            <a:spAutoFit/>
          </a:bodyPr>
          <a:lstStyle/>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Dear Parents, </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Today, 12/9/23, PC Henry Lawton from the East Greenwich Safer Neighborhoods team visited us to talk to Years 5 and 6 about how to be safe online. We ask that you take this opportunity to talk to your child about online safety.</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We are aware that many children have access to phones and other devices and often have an online presence. The most popular apps are Youtube,  Snapchat, WhatsApp and Tiktok. Some have age ratings e.g. 13+ for Snapchat and Tik Tok,  and 16+ for WhatsApp.</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In the past, children have used these apps and we ask that if your child does, you:</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596900" lvl="0" indent="-273050" algn="l" rtl="0">
              <a:lnSpc>
                <a:spcPct val="115000"/>
              </a:lnSpc>
              <a:spcBef>
                <a:spcPts val="0"/>
              </a:spcBef>
              <a:spcAft>
                <a:spcPts val="0"/>
              </a:spcAft>
              <a:buClr>
                <a:schemeClr val="dk1"/>
              </a:buClr>
              <a:buSzPts val="700"/>
              <a:buFont typeface="Quicksand"/>
              <a:buChar char="●"/>
            </a:pPr>
            <a:r>
              <a:rPr lang="en" sz="700" b="1">
                <a:solidFill>
                  <a:schemeClr val="dk1"/>
                </a:solidFill>
                <a:highlight>
                  <a:schemeClr val="lt1"/>
                </a:highlight>
                <a:latin typeface="Quicksand"/>
                <a:ea typeface="Quicksand"/>
                <a:cs typeface="Quicksand"/>
                <a:sym typeface="Quicksand"/>
              </a:rPr>
              <a:t>Set up your child’s accounts together to make sure they sign up with the correct age. For some apps, this will automatically enable settings that help to limit unwanted contact from adults and access to certain features. Please look online before setting up to check for privacy settings. </a:t>
            </a:r>
            <a:endParaRPr sz="700" b="1">
              <a:solidFill>
                <a:schemeClr val="dk1"/>
              </a:solidFill>
              <a:highlight>
                <a:schemeClr val="lt1"/>
              </a:highlight>
              <a:latin typeface="Quicksand"/>
              <a:ea typeface="Quicksand"/>
              <a:cs typeface="Quicksand"/>
              <a:sym typeface="Quicksand"/>
            </a:endParaRPr>
          </a:p>
          <a:p>
            <a:pPr marL="596900" lvl="0" indent="-273050" algn="l" rtl="0">
              <a:lnSpc>
                <a:spcPct val="115000"/>
              </a:lnSpc>
              <a:spcBef>
                <a:spcPts val="0"/>
              </a:spcBef>
              <a:spcAft>
                <a:spcPts val="0"/>
              </a:spcAft>
              <a:buClr>
                <a:schemeClr val="dk1"/>
              </a:buClr>
              <a:buSzPts val="700"/>
              <a:buFont typeface="Quicksand"/>
              <a:buChar char="●"/>
            </a:pPr>
            <a:r>
              <a:rPr lang="en" sz="700" b="1">
                <a:solidFill>
                  <a:schemeClr val="dk1"/>
                </a:solidFill>
                <a:highlight>
                  <a:schemeClr val="lt1"/>
                </a:highlight>
                <a:latin typeface="Quicksand"/>
                <a:ea typeface="Quicksand"/>
                <a:cs typeface="Quicksand"/>
                <a:sym typeface="Quicksand"/>
              </a:rPr>
              <a:t>Ensure that your child knows what personal and private information is, and what is, and is not, appropriate to share online. Speak to them about acceptable behaviour online and how to report any concerns they have.</a:t>
            </a:r>
            <a:endParaRPr sz="700" b="1">
              <a:solidFill>
                <a:schemeClr val="dk1"/>
              </a:solidFill>
              <a:highlight>
                <a:schemeClr val="lt1"/>
              </a:highlight>
              <a:latin typeface="Quicksand"/>
              <a:ea typeface="Quicksand"/>
              <a:cs typeface="Quicksand"/>
              <a:sym typeface="Quicksand"/>
            </a:endParaRPr>
          </a:p>
          <a:p>
            <a:pPr marL="596900" lvl="0" indent="-273050" algn="l" rtl="0">
              <a:lnSpc>
                <a:spcPct val="115000"/>
              </a:lnSpc>
              <a:spcBef>
                <a:spcPts val="0"/>
              </a:spcBef>
              <a:spcAft>
                <a:spcPts val="0"/>
              </a:spcAft>
              <a:buClr>
                <a:schemeClr val="dk1"/>
              </a:buClr>
              <a:buSzPts val="700"/>
              <a:buFont typeface="Quicksand"/>
              <a:buChar char="●"/>
            </a:pPr>
            <a:r>
              <a:rPr lang="en" sz="700" b="1">
                <a:solidFill>
                  <a:schemeClr val="dk1"/>
                </a:solidFill>
                <a:highlight>
                  <a:schemeClr val="lt1"/>
                </a:highlight>
                <a:latin typeface="Quicksand"/>
                <a:ea typeface="Quicksand"/>
                <a:cs typeface="Quicksand"/>
                <a:sym typeface="Quicksand"/>
              </a:rPr>
              <a:t>Monitor your child’s access to these apps. Many apps have disappearing content but knowing that you are checking regularly and setting time boundaries will help. </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The NSPCC has a lot of guidance around supporting your child online with up-to-date information about all new apps that become popular e.g. BeReal.</a:t>
            </a:r>
            <a:endParaRPr sz="700" b="1">
              <a:solidFill>
                <a:schemeClr val="dk1"/>
              </a:solidFill>
              <a:highlight>
                <a:schemeClr val="lt1"/>
              </a:highlight>
              <a:latin typeface="Quicksand"/>
              <a:ea typeface="Quicksand"/>
              <a:cs typeface="Quicksand"/>
              <a:sym typeface="Quicksand"/>
            </a:endParaRPr>
          </a:p>
          <a:p>
            <a:pPr marL="0" lvl="0" indent="0" algn="l" rtl="0">
              <a:lnSpc>
                <a:spcPct val="138000"/>
              </a:lnSpc>
              <a:spcBef>
                <a:spcPts val="0"/>
              </a:spcBef>
              <a:spcAft>
                <a:spcPts val="0"/>
              </a:spcAft>
              <a:buClr>
                <a:schemeClr val="dk1"/>
              </a:buClr>
              <a:buSzPts val="1100"/>
              <a:buFont typeface="Arial"/>
              <a:buNone/>
            </a:pPr>
            <a:r>
              <a:rPr lang="en" sz="700" b="1" u="sng">
                <a:solidFill>
                  <a:srgbClr val="1155CC"/>
                </a:solidFill>
                <a:highlight>
                  <a:schemeClr val="lt1"/>
                </a:highlight>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https://www.nspcc.org.uk/keeping-children-safe/online-safety/online-safety-blog/</a:t>
            </a:r>
            <a:r>
              <a:rPr lang="en" sz="700" b="1">
                <a:solidFill>
                  <a:schemeClr val="dk1"/>
                </a:solidFill>
                <a:highlight>
                  <a:schemeClr val="lt1"/>
                </a:highlight>
                <a:latin typeface="Quicksand"/>
                <a:ea typeface="Quicksand"/>
                <a:cs typeface="Quicksand"/>
                <a:sym typeface="Quicksand"/>
              </a:rPr>
              <a:t> </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Greenwich Safeguarding Children Partnership recently completed an online safety survey with children and young people.  It shows an interesting and worrying local picture which is worth being aware of.  Key findings include::</a:t>
            </a:r>
            <a:endParaRPr sz="700" b="1">
              <a:solidFill>
                <a:schemeClr val="dk1"/>
              </a:solidFill>
              <a:highlight>
                <a:schemeClr val="lt1"/>
              </a:highlight>
              <a:latin typeface="Quicksand"/>
              <a:ea typeface="Quicksand"/>
              <a:cs typeface="Quicksand"/>
              <a:sym typeface="Quicksand"/>
            </a:endParaRPr>
          </a:p>
          <a:p>
            <a:pPr marL="596900" lvl="0" indent="-273050" algn="l" rtl="0">
              <a:lnSpc>
                <a:spcPct val="115000"/>
              </a:lnSpc>
              <a:spcBef>
                <a:spcPts val="0"/>
              </a:spcBef>
              <a:spcAft>
                <a:spcPts val="0"/>
              </a:spcAft>
              <a:buClr>
                <a:srgbClr val="333333"/>
              </a:buClr>
              <a:buSzPts val="700"/>
              <a:buFont typeface="Quicksand"/>
              <a:buChar char="●"/>
            </a:pPr>
            <a:r>
              <a:rPr lang="en" sz="700" b="1">
                <a:solidFill>
                  <a:srgbClr val="333333"/>
                </a:solidFill>
                <a:highlight>
                  <a:schemeClr val="lt1"/>
                </a:highlight>
                <a:latin typeface="Quicksand"/>
                <a:ea typeface="Quicksand"/>
                <a:cs typeface="Quicksand"/>
                <a:sym typeface="Quicksand"/>
              </a:rPr>
              <a:t>39% of children and young people said they have been sent something online that made them feel worried, uncomfortable or that they thought was wrong.</a:t>
            </a:r>
            <a:endParaRPr sz="700" b="1">
              <a:solidFill>
                <a:srgbClr val="333333"/>
              </a:solidFill>
              <a:highlight>
                <a:schemeClr val="lt1"/>
              </a:highlight>
              <a:latin typeface="Quicksand"/>
              <a:ea typeface="Quicksand"/>
              <a:cs typeface="Quicksand"/>
              <a:sym typeface="Quicksand"/>
            </a:endParaRPr>
          </a:p>
          <a:p>
            <a:pPr marL="596900" lvl="0" indent="-273050" algn="l" rtl="0">
              <a:lnSpc>
                <a:spcPct val="115000"/>
              </a:lnSpc>
              <a:spcBef>
                <a:spcPts val="0"/>
              </a:spcBef>
              <a:spcAft>
                <a:spcPts val="0"/>
              </a:spcAft>
              <a:buClr>
                <a:srgbClr val="333333"/>
              </a:buClr>
              <a:buSzPts val="700"/>
              <a:buFont typeface="Quicksand"/>
              <a:buChar char="●"/>
            </a:pPr>
            <a:r>
              <a:rPr lang="en" sz="700" b="1">
                <a:solidFill>
                  <a:srgbClr val="333333"/>
                </a:solidFill>
                <a:highlight>
                  <a:schemeClr val="lt1"/>
                </a:highlight>
                <a:latin typeface="Quicksand"/>
                <a:ea typeface="Quicksand"/>
                <a:cs typeface="Quicksand"/>
                <a:sym typeface="Quicksand"/>
              </a:rPr>
              <a:t>28% of children and young people have said something to someone online that they wouldn’t say to them in person.</a:t>
            </a:r>
            <a:endParaRPr sz="700" b="1">
              <a:solidFill>
                <a:srgbClr val="333333"/>
              </a:solidFill>
              <a:highlight>
                <a:schemeClr val="lt1"/>
              </a:highlight>
              <a:latin typeface="Quicksand"/>
              <a:ea typeface="Quicksand"/>
              <a:cs typeface="Quicksand"/>
              <a:sym typeface="Quicksand"/>
            </a:endParaRPr>
          </a:p>
          <a:p>
            <a:pPr marL="596900" lvl="0" indent="-273050" algn="l" rtl="0">
              <a:lnSpc>
                <a:spcPct val="115000"/>
              </a:lnSpc>
              <a:spcBef>
                <a:spcPts val="0"/>
              </a:spcBef>
              <a:spcAft>
                <a:spcPts val="0"/>
              </a:spcAft>
              <a:buClr>
                <a:srgbClr val="333333"/>
              </a:buClr>
              <a:buSzPts val="700"/>
              <a:buFont typeface="Quicksand"/>
              <a:buChar char="●"/>
            </a:pPr>
            <a:r>
              <a:rPr lang="en" sz="700" b="1">
                <a:solidFill>
                  <a:srgbClr val="333333"/>
                </a:solidFill>
                <a:highlight>
                  <a:schemeClr val="lt1"/>
                </a:highlight>
                <a:latin typeface="Quicksand"/>
                <a:ea typeface="Quicksand"/>
                <a:cs typeface="Quicksand"/>
                <a:sym typeface="Quicksand"/>
              </a:rPr>
              <a:t>41% of children and young people responded that they would not be happy for the adults they live with to know about everything they do on social media or online gaming.</a:t>
            </a:r>
            <a:endParaRPr sz="700" b="1">
              <a:solidFill>
                <a:srgbClr val="333333"/>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At James Wolfe we take e-safety, including online bullying, very seriously. Please support us by taking time to monitor your child’s social media use, should you choose to allow them to use it. </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700" b="1">
                <a:solidFill>
                  <a:schemeClr val="dk1"/>
                </a:solidFill>
                <a:highlight>
                  <a:schemeClr val="lt1"/>
                </a:highlight>
                <a:latin typeface="Quicksand"/>
                <a:ea typeface="Quicksand"/>
                <a:cs typeface="Quicksand"/>
                <a:sym typeface="Quicksand"/>
              </a:rPr>
              <a:t>Thank you,</a:t>
            </a:r>
            <a:endParaRPr sz="700" b="1">
              <a:solidFill>
                <a:schemeClr val="dk1"/>
              </a:solidFill>
              <a:highlight>
                <a:schemeClr val="lt1"/>
              </a:highlight>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 sz="900" b="1">
                <a:solidFill>
                  <a:srgbClr val="222222"/>
                </a:solidFill>
                <a:highlight>
                  <a:schemeClr val="lt1"/>
                </a:highlight>
              </a:rPr>
              <a:t>Victoria Gallagher </a:t>
            </a:r>
            <a:endParaRPr sz="900" b="1">
              <a:solidFill>
                <a:srgbClr val="222222"/>
              </a:solidFill>
              <a:highlight>
                <a:schemeClr val="lt1"/>
              </a:highlight>
            </a:endParaRPr>
          </a:p>
          <a:p>
            <a:pPr marL="0" lvl="0" indent="0" algn="l" rtl="0">
              <a:spcBef>
                <a:spcPts val="1200"/>
              </a:spcBef>
              <a:spcAft>
                <a:spcPts val="0"/>
              </a:spcAft>
              <a:buNone/>
            </a:pPr>
            <a:r>
              <a:rPr lang="en" sz="900">
                <a:latin typeface="Quicksand"/>
                <a:ea typeface="Quicksand"/>
                <a:cs typeface="Quicksand"/>
                <a:sym typeface="Quicksand"/>
              </a:rPr>
              <a:t>.</a:t>
            </a:r>
            <a:endParaRPr sz="900">
              <a:latin typeface="Quicksand"/>
              <a:ea typeface="Quicksand"/>
              <a:cs typeface="Quicksand"/>
              <a:sym typeface="Quicksand"/>
            </a:endParaRPr>
          </a:p>
          <a:p>
            <a:pPr marL="0" lvl="0" indent="0" algn="l" rtl="0">
              <a:spcBef>
                <a:spcPts val="0"/>
              </a:spcBef>
              <a:spcAft>
                <a:spcPts val="0"/>
              </a:spcAft>
              <a:buNone/>
            </a:pPr>
            <a:endParaRPr sz="900">
              <a:latin typeface="Quicksand"/>
              <a:ea typeface="Quicksand"/>
              <a:cs typeface="Quicksand"/>
              <a:sym typeface="Quicksand"/>
            </a:endParaRPr>
          </a:p>
          <a:p>
            <a:pPr marL="0" lvl="0" indent="0" algn="l" rtl="0">
              <a:spcBef>
                <a:spcPts val="0"/>
              </a:spcBef>
              <a:spcAft>
                <a:spcPts val="0"/>
              </a:spcAft>
              <a:buNone/>
            </a:pPr>
            <a:endParaRPr sz="900">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3"/>
        <p:cNvGrpSpPr/>
        <p:nvPr/>
      </p:nvGrpSpPr>
      <p:grpSpPr>
        <a:xfrm>
          <a:off x="0" y="0"/>
          <a:ext cx="0" cy="0"/>
          <a:chOff x="0" y="0"/>
          <a:chExt cx="0" cy="0"/>
        </a:xfrm>
      </p:grpSpPr>
      <p:sp>
        <p:nvSpPr>
          <p:cNvPr id="204" name="Google Shape;204;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08" name="Google Shape;208;p27"/>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09" name="Google Shape;209;p27"/>
          <p:cNvSpPr txBox="1"/>
          <p:nvPr/>
        </p:nvSpPr>
        <p:spPr>
          <a:xfrm>
            <a:off x="191925" y="944225"/>
            <a:ext cx="8091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10" name="Google Shape;210;p27"/>
          <p:cNvSpPr txBox="1"/>
          <p:nvPr/>
        </p:nvSpPr>
        <p:spPr>
          <a:xfrm>
            <a:off x="353375" y="20639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11" name="Google Shape;211;p27"/>
          <p:cNvSpPr txBox="1"/>
          <p:nvPr/>
        </p:nvSpPr>
        <p:spPr>
          <a:xfrm>
            <a:off x="353375" y="2507463"/>
            <a:ext cx="8091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To avoid unnecessary workload for parents, you will be informed about the school trips the children are taken on during the day (and we are asking for lots of volunteers!). We ask that you complete one form which will be sent tomorrow giving permission for your child to go on a trip. You will not need to give permission for each trip. </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 can however speak to the class teacher for more information about individual trips should you have any queries. </a:t>
            </a:r>
            <a:endParaRPr>
              <a:latin typeface="Quicksand"/>
              <a:ea typeface="Quicksand"/>
              <a:cs typeface="Quicksand"/>
              <a:sym typeface="Quicksand"/>
            </a:endParaRPr>
          </a:p>
          <a:p>
            <a:pPr marL="0" lvl="0" indent="0" algn="l" rtl="0">
              <a:spcBef>
                <a:spcPts val="0"/>
              </a:spcBef>
              <a:spcAft>
                <a:spcPts val="0"/>
              </a:spcAft>
              <a:buNone/>
            </a:pPr>
            <a:r>
              <a:rPr lang="en" u="sng">
                <a:solidFill>
                  <a:schemeClr val="hlink"/>
                </a:solidFill>
                <a:latin typeface="Quicksand"/>
                <a:ea typeface="Quicksand"/>
                <a:cs typeface="Quicksand"/>
                <a:sym typeface="Quicksand"/>
                <a:hlinkClick r:id="rId6"/>
              </a:rPr>
              <a:t>https://docs.google.com/forms/d/e/1FAIpQLSfyqoG2krCR6MutzsvTeZHp5gkwnbk96pYr8XLDLmx_4pQg9g/viewform</a:t>
            </a: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15"/>
        <p:cNvGrpSpPr/>
        <p:nvPr/>
      </p:nvGrpSpPr>
      <p:grpSpPr>
        <a:xfrm>
          <a:off x="0" y="0"/>
          <a:ext cx="0" cy="0"/>
          <a:chOff x="0" y="0"/>
          <a:chExt cx="0" cy="0"/>
        </a:xfrm>
      </p:grpSpPr>
      <p:sp>
        <p:nvSpPr>
          <p:cNvPr id="216" name="Google Shape;216;p2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0" name="Google Shape;220;p28"/>
          <p:cNvSpPr txBox="1"/>
          <p:nvPr/>
        </p:nvSpPr>
        <p:spPr>
          <a:xfrm>
            <a:off x="262775" y="1980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 consent</a:t>
            </a:r>
            <a:endParaRPr b="1" i="1">
              <a:solidFill>
                <a:srgbClr val="1C4587"/>
              </a:solidFill>
              <a:latin typeface="Quicksand"/>
              <a:ea typeface="Quicksand"/>
              <a:cs typeface="Quicksand"/>
              <a:sym typeface="Quicksand"/>
            </a:endParaRPr>
          </a:p>
        </p:txBody>
      </p:sp>
      <p:sp>
        <p:nvSpPr>
          <p:cNvPr id="221" name="Google Shape;221;p28"/>
          <p:cNvSpPr txBox="1"/>
          <p:nvPr/>
        </p:nvSpPr>
        <p:spPr>
          <a:xfrm>
            <a:off x="304600" y="3099875"/>
            <a:ext cx="832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rgbClr val="1155CC"/>
                </a:solidFill>
                <a:highlight>
                  <a:srgbClr val="FFFFFF"/>
                </a:highlight>
                <a:hlinkClick r:id="rId4">
                  <a:extLst>
                    <a:ext uri="{A12FA001-AC4F-418D-AE19-62706E023703}">
                      <ahyp:hlinkClr xmlns:ahyp="http://schemas.microsoft.com/office/drawing/2018/hyperlinkcolor" val="tx"/>
                    </a:ext>
                  </a:extLst>
                </a:hlinkClick>
              </a:rPr>
              <a:t>https://docs.google.com/forms/d/e/1FAIpQLSfyqoG2krCR6MutzsvTeZHp5gkwnbk96pYr8XLDLmx_4pQg9g/viewform?usp=sf_link</a:t>
            </a:r>
            <a:endParaRPr>
              <a:latin typeface="Quicksand"/>
              <a:ea typeface="Quicksand"/>
              <a:cs typeface="Quicksand"/>
              <a:sym typeface="Quicksand"/>
            </a:endParaRPr>
          </a:p>
        </p:txBody>
      </p:sp>
      <p:sp>
        <p:nvSpPr>
          <p:cNvPr id="222" name="Google Shape;222;p28"/>
          <p:cNvSpPr txBox="1"/>
          <p:nvPr/>
        </p:nvSpPr>
        <p:spPr>
          <a:xfrm>
            <a:off x="411200" y="1122100"/>
            <a:ext cx="7457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Please note that parents are now asked to fill out one Google Form to give permission for ALL trips in Year 6.</a:t>
            </a:r>
            <a:endParaRPr/>
          </a:p>
          <a:p>
            <a:pPr marL="0" lvl="0" indent="0" algn="l" rtl="0">
              <a:spcBef>
                <a:spcPts val="0"/>
              </a:spcBef>
              <a:spcAft>
                <a:spcPts val="0"/>
              </a:spcAft>
              <a:buNone/>
            </a:pPr>
            <a:endParaRPr/>
          </a:p>
          <a:p>
            <a:pPr marL="0" lvl="0" indent="0" algn="l" rtl="0">
              <a:spcBef>
                <a:spcPts val="0"/>
              </a:spcBef>
              <a:spcAft>
                <a:spcPts val="0"/>
              </a:spcAft>
              <a:buNone/>
            </a:pPr>
            <a:r>
              <a:rPr lang="en"/>
              <a:t>This does not include trips that are outside of school hours, where a separate consent form will need to be completed. </a:t>
            </a:r>
            <a:endParaRPr/>
          </a:p>
          <a:p>
            <a:pPr marL="0" lvl="0" indent="0" algn="l" rtl="0">
              <a:spcBef>
                <a:spcPts val="0"/>
              </a:spcBef>
              <a:spcAft>
                <a:spcPts val="0"/>
              </a:spcAft>
              <a:buNone/>
            </a:pPr>
            <a:endParaRPr/>
          </a:p>
          <a:p>
            <a:pPr marL="0" lvl="0" indent="0" algn="l" rtl="0">
              <a:spcBef>
                <a:spcPts val="0"/>
              </a:spcBef>
              <a:spcAft>
                <a:spcPts val="0"/>
              </a:spcAft>
              <a:buNone/>
            </a:pPr>
            <a:r>
              <a:rPr lang="en"/>
              <a:t>You can find the link to this consent form below.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26"/>
        <p:cNvGrpSpPr/>
        <p:nvPr/>
      </p:nvGrpSpPr>
      <p:grpSpPr>
        <a:xfrm>
          <a:off x="0" y="0"/>
          <a:ext cx="0" cy="0"/>
          <a:chOff x="0" y="0"/>
          <a:chExt cx="0" cy="0"/>
        </a:xfrm>
      </p:grpSpPr>
      <p:sp>
        <p:nvSpPr>
          <p:cNvPr id="227" name="Google Shape;227;p2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1" name="Google Shape;231;p29"/>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32" name="Google Shape;232;p29"/>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33" name="Google Shape;233;p29"/>
          <p:cNvSpPr txBox="1"/>
          <p:nvPr/>
        </p:nvSpPr>
        <p:spPr>
          <a:xfrm>
            <a:off x="253350" y="890525"/>
            <a:ext cx="8398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marL="0" lvl="0" indent="0" algn="l" rtl="0">
              <a:spcBef>
                <a:spcPts val="0"/>
              </a:spcBef>
              <a:spcAft>
                <a:spcPts val="0"/>
              </a:spcAft>
              <a:buNone/>
            </a:pPr>
            <a:endParaRPr sz="1200">
              <a:solidFill>
                <a:srgbClr val="1E2757"/>
              </a:solidFill>
              <a:latin typeface="Quicksand"/>
              <a:ea typeface="Quicksand"/>
              <a:cs typeface="Quicksand"/>
              <a:sym typeface="Quicksand"/>
            </a:endParaRPr>
          </a:p>
          <a:p>
            <a:pPr marL="0" lvl="0" indent="0" algn="l" rtl="0">
              <a:spcBef>
                <a:spcPts val="0"/>
              </a:spcBef>
              <a:spcAft>
                <a:spcPts val="0"/>
              </a:spcAft>
              <a:buNone/>
            </a:pPr>
            <a:r>
              <a:rPr lang="en" sz="1500" b="1" u="sng">
                <a:solidFill>
                  <a:srgbClr val="DA4796"/>
                </a:solidFill>
                <a:latin typeface="Quicksand"/>
                <a:ea typeface="Quicksand"/>
                <a:cs typeface="Quicksand"/>
                <a:sym typeface="Quicksand"/>
              </a:rPr>
              <a:t>We will have our first meeting on Friday 22nd September at 9:15am</a:t>
            </a:r>
            <a:endParaRPr sz="1500" b="1" u="sng">
              <a:solidFill>
                <a:srgbClr val="DA4796"/>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37"/>
        <p:cNvGrpSpPr/>
        <p:nvPr/>
      </p:nvGrpSpPr>
      <p:grpSpPr>
        <a:xfrm>
          <a:off x="0" y="0"/>
          <a:ext cx="0" cy="0"/>
          <a:chOff x="0" y="0"/>
          <a:chExt cx="0" cy="0"/>
        </a:xfrm>
      </p:grpSpPr>
      <p:sp>
        <p:nvSpPr>
          <p:cNvPr id="238" name="Google Shape;238;p3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42" name="Google Shape;242;p30"/>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7523225" y="153547"/>
            <a:ext cx="1620776" cy="694774"/>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Staff in Year 6</a:t>
            </a:r>
            <a:endParaRPr sz="2500" b="1" i="1">
              <a:solidFill>
                <a:srgbClr val="1C4587"/>
              </a:solidFill>
              <a:latin typeface="Quicksand"/>
              <a:ea typeface="Quicksand"/>
              <a:cs typeface="Quicksand"/>
              <a:sym typeface="Quicksand"/>
            </a:endParaRPr>
          </a:p>
        </p:txBody>
      </p:sp>
      <p:graphicFrame>
        <p:nvGraphicFramePr>
          <p:cNvPr id="83" name="Google Shape;83;p16"/>
          <p:cNvGraphicFramePr/>
          <p:nvPr/>
        </p:nvGraphicFramePr>
        <p:xfrm>
          <a:off x="1892325" y="1026900"/>
          <a:ext cx="3000000" cy="3000000"/>
        </p:xfrm>
        <a:graphic>
          <a:graphicData uri="http://schemas.openxmlformats.org/drawingml/2006/table">
            <a:tbl>
              <a:tblPr>
                <a:noFill/>
                <a:tableStyleId>{EDAD68EE-1792-4CCE-A31C-456CACD8FE19}</a:tableStyleId>
              </a:tblPr>
              <a:tblGrid>
                <a:gridCol w="2731125">
                  <a:extLst>
                    <a:ext uri="{9D8B030D-6E8A-4147-A177-3AD203B41FA5}">
                      <a16:colId xmlns:a16="http://schemas.microsoft.com/office/drawing/2014/main" val="20000"/>
                    </a:ext>
                  </a:extLst>
                </a:gridCol>
                <a:gridCol w="2800800">
                  <a:extLst>
                    <a:ext uri="{9D8B030D-6E8A-4147-A177-3AD203B41FA5}">
                      <a16:colId xmlns:a16="http://schemas.microsoft.com/office/drawing/2014/main" val="20001"/>
                    </a:ext>
                  </a:extLst>
                </a:gridCol>
              </a:tblGrid>
              <a:tr h="2955150">
                <a:tc>
                  <a:txBody>
                    <a:bodyPr/>
                    <a:lstStyle/>
                    <a:p>
                      <a:pPr marL="0" lvl="0" indent="0" algn="l" rtl="0">
                        <a:spcBef>
                          <a:spcPts val="0"/>
                        </a:spcBef>
                        <a:spcAft>
                          <a:spcPts val="0"/>
                        </a:spcAft>
                        <a:buNone/>
                      </a:pPr>
                      <a:r>
                        <a:rPr lang="en" sz="1600" b="1">
                          <a:latin typeface="Quicksand"/>
                          <a:ea typeface="Quicksand"/>
                          <a:cs typeface="Quicksand"/>
                          <a:sym typeface="Quicksand"/>
                        </a:rPr>
                        <a:t>Teachers</a:t>
                      </a: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Bedding (Lead)</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Miss Britton</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Edgington</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Cope</a:t>
                      </a: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r>
                        <a:rPr lang="en" sz="1600" b="1">
                          <a:latin typeface="Quicksand"/>
                          <a:ea typeface="Quicksand"/>
                          <a:cs typeface="Quicksand"/>
                          <a:sym typeface="Quicksand"/>
                        </a:rPr>
                        <a:t>Support Staff</a:t>
                      </a: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Collins (1:1)</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Murray</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Murray</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Saunders (PPA)</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Mr Junior (PPA)</a:t>
                      </a: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bl>
          </a:graphicData>
        </a:graphic>
      </p:graphicFrame>
      <p:pic>
        <p:nvPicPr>
          <p:cNvPr id="84" name="Google Shape;84;p16"/>
          <p:cNvPicPr preferRelativeResize="0"/>
          <p:nvPr/>
        </p:nvPicPr>
        <p:blipFill>
          <a:blip r:embed="rId4">
            <a:alphaModFix/>
          </a:blip>
          <a:stretch>
            <a:fillRect/>
          </a:stretch>
        </p:blipFill>
        <p:spPr>
          <a:xfrm>
            <a:off x="2003725" y="3090475"/>
            <a:ext cx="5136550" cy="1647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88"/>
        <p:cNvGrpSpPr/>
        <p:nvPr/>
      </p:nvGrpSpPr>
      <p:grpSpPr>
        <a:xfrm>
          <a:off x="0" y="0"/>
          <a:ext cx="0" cy="0"/>
          <a:chOff x="0" y="0"/>
          <a:chExt cx="0" cy="0"/>
        </a:xfrm>
      </p:grpSpPr>
      <p:sp>
        <p:nvSpPr>
          <p:cNvPr id="89" name="Google Shape;89;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7"/>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93" name="Google Shape;93;p17"/>
          <p:cNvPicPr preferRelativeResize="0"/>
          <p:nvPr/>
        </p:nvPicPr>
        <p:blipFill rotWithShape="1">
          <a:blip r:embed="rId4">
            <a:alphaModFix/>
          </a:blip>
          <a:srcRect l="13737" t="33472" r="38397" b="17426"/>
          <a:stretch/>
        </p:blipFill>
        <p:spPr>
          <a:xfrm>
            <a:off x="1124950" y="395025"/>
            <a:ext cx="6106027" cy="352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7"/>
        <p:cNvGrpSpPr/>
        <p:nvPr/>
      </p:nvGrpSpPr>
      <p:grpSpPr>
        <a:xfrm>
          <a:off x="0" y="0"/>
          <a:ext cx="0" cy="0"/>
          <a:chOff x="0" y="0"/>
          <a:chExt cx="0" cy="0"/>
        </a:xfrm>
      </p:grpSpPr>
      <p:sp>
        <p:nvSpPr>
          <p:cNvPr id="98" name="Google Shape;98;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8"/>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02" name="Google Shape;102;p18"/>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03" name="Google Shape;103;p18"/>
          <p:cNvSpPr txBox="1"/>
          <p:nvPr/>
        </p:nvSpPr>
        <p:spPr>
          <a:xfrm>
            <a:off x="6498600" y="1436513"/>
            <a:ext cx="23532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a:latin typeface="Quicksand"/>
              <a:ea typeface="Quicksand"/>
              <a:cs typeface="Quicksand"/>
              <a:sym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r>
              <a:rPr lang="en" sz="1100">
                <a:latin typeface="Quicksand"/>
                <a:ea typeface="Quicksand"/>
                <a:cs typeface="Quicksand"/>
                <a:sym typeface="Quicksand"/>
              </a:rPr>
              <a:t>This is an example timetable, the slots for the below subjects will change depending on the class.</a:t>
            </a:r>
            <a:endParaRPr sz="1100">
              <a:latin typeface="Quicksand"/>
              <a:ea typeface="Quicksand"/>
              <a:cs typeface="Quicksand"/>
              <a:sym typeface="Quicksand"/>
            </a:endParaRPr>
          </a:p>
          <a:p>
            <a:pPr marL="0" lvl="0" indent="0" algn="l" rtl="0">
              <a:spcBef>
                <a:spcPts val="0"/>
              </a:spcBef>
              <a:spcAft>
                <a:spcPts val="0"/>
              </a:spcAft>
              <a:buNone/>
            </a:pPr>
            <a:r>
              <a:rPr lang="en" sz="1100">
                <a:latin typeface="Quicksand"/>
                <a:ea typeface="Quicksand"/>
                <a:cs typeface="Quicksand"/>
                <a:sym typeface="Quicksand"/>
              </a:rPr>
              <a:t>-PE</a:t>
            </a:r>
            <a:endParaRPr sz="1100">
              <a:latin typeface="Quicksand"/>
              <a:ea typeface="Quicksand"/>
              <a:cs typeface="Quicksand"/>
              <a:sym typeface="Quicksand"/>
            </a:endParaRPr>
          </a:p>
          <a:p>
            <a:pPr marL="0" lvl="0" indent="0" algn="l" rtl="0">
              <a:spcBef>
                <a:spcPts val="0"/>
              </a:spcBef>
              <a:spcAft>
                <a:spcPts val="0"/>
              </a:spcAft>
              <a:buNone/>
            </a:pPr>
            <a:r>
              <a:rPr lang="en" sz="1100">
                <a:latin typeface="Quicksand"/>
                <a:ea typeface="Quicksand"/>
                <a:cs typeface="Quicksand"/>
                <a:sym typeface="Quicksand"/>
              </a:rPr>
              <a:t>-BSL</a:t>
            </a:r>
            <a:endParaRPr sz="1100">
              <a:latin typeface="Quicksand"/>
              <a:ea typeface="Quicksand"/>
              <a:cs typeface="Quicksand"/>
              <a:sym typeface="Quicksand"/>
            </a:endParaRPr>
          </a:p>
          <a:p>
            <a:pPr marL="0" lvl="0" indent="0" algn="l" rtl="0">
              <a:spcBef>
                <a:spcPts val="0"/>
              </a:spcBef>
              <a:spcAft>
                <a:spcPts val="0"/>
              </a:spcAft>
              <a:buNone/>
            </a:pPr>
            <a:r>
              <a:rPr lang="en" sz="1100">
                <a:latin typeface="Quicksand"/>
                <a:ea typeface="Quicksand"/>
                <a:cs typeface="Quicksand"/>
                <a:sym typeface="Quicksand"/>
              </a:rPr>
              <a:t>-Library</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04" name="Google Shape;104;p18"/>
          <p:cNvPicPr preferRelativeResize="0"/>
          <p:nvPr/>
        </p:nvPicPr>
        <p:blipFill>
          <a:blip r:embed="rId4">
            <a:alphaModFix/>
          </a:blip>
          <a:stretch>
            <a:fillRect/>
          </a:stretch>
        </p:blipFill>
        <p:spPr>
          <a:xfrm>
            <a:off x="414675" y="611150"/>
            <a:ext cx="5683569" cy="406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8"/>
        <p:cNvGrpSpPr/>
        <p:nvPr/>
      </p:nvGrpSpPr>
      <p:grpSpPr>
        <a:xfrm>
          <a:off x="0" y="0"/>
          <a:ext cx="0" cy="0"/>
          <a:chOff x="0" y="0"/>
          <a:chExt cx="0" cy="0"/>
        </a:xfrm>
      </p:grpSpPr>
      <p:sp>
        <p:nvSpPr>
          <p:cNvPr id="109" name="Google Shape;109;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13" name="Google Shape;113;p19"/>
          <p:cNvSpPr txBox="1"/>
          <p:nvPr/>
        </p:nvSpPr>
        <p:spPr>
          <a:xfrm>
            <a:off x="358325" y="203238"/>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P.E (PPA)</a:t>
            </a:r>
            <a:endParaRPr b="1" i="1">
              <a:solidFill>
                <a:srgbClr val="1C4587"/>
              </a:solidFill>
              <a:latin typeface="Quicksand"/>
              <a:ea typeface="Quicksand"/>
              <a:cs typeface="Quicksand"/>
              <a:sym typeface="Quicksand"/>
            </a:endParaRPr>
          </a:p>
        </p:txBody>
      </p:sp>
      <p:sp>
        <p:nvSpPr>
          <p:cNvPr id="114" name="Google Shape;114;p19"/>
          <p:cNvSpPr txBox="1"/>
          <p:nvPr/>
        </p:nvSpPr>
        <p:spPr>
          <a:xfrm>
            <a:off x="532725" y="1102675"/>
            <a:ext cx="2180400" cy="27552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Quicksand"/>
                <a:ea typeface="Quicksand"/>
                <a:cs typeface="Quicksand"/>
                <a:sym typeface="Quicksand"/>
              </a:rPr>
              <a:t>P.E. days:</a:t>
            </a:r>
            <a:endParaRPr sz="1200" b="1">
              <a:latin typeface="Quicksand"/>
              <a:ea typeface="Quicksand"/>
              <a:cs typeface="Quicksand"/>
              <a:sym typeface="Quicksand"/>
            </a:endParaRPr>
          </a:p>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sp>
        <p:nvSpPr>
          <p:cNvPr id="115" name="Google Shape;115;p19"/>
          <p:cNvSpPr txBox="1"/>
          <p:nvPr/>
        </p:nvSpPr>
        <p:spPr>
          <a:xfrm>
            <a:off x="3555250" y="1133575"/>
            <a:ext cx="30000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rgbClr val="222222"/>
                </a:solidFill>
                <a:highlight>
                  <a:srgbClr val="FFFFFF"/>
                </a:highlight>
              </a:rPr>
              <a:t>AM PE:</a:t>
            </a:r>
            <a:r>
              <a:rPr lang="en" sz="1100">
                <a:solidFill>
                  <a:srgbClr val="222222"/>
                </a:solidFill>
                <a:highlight>
                  <a:srgbClr val="FFFFFF"/>
                </a:highlight>
              </a:rPr>
              <a:t> </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If children have PE in the morning, they should come to school in their PE kits but bring their uniform. Children will then change into their uniform at the end of their session for the rest of the day. </a:t>
            </a:r>
            <a:endParaRPr sz="1100">
              <a:solidFill>
                <a:srgbClr val="222222"/>
              </a:solidFill>
              <a:highlight>
                <a:srgbClr val="FFFFFF"/>
              </a:highlight>
            </a:endParaRPr>
          </a:p>
          <a:p>
            <a:pPr marL="0" lvl="0" indent="0" algn="l" rtl="0">
              <a:spcBef>
                <a:spcPts val="0"/>
              </a:spcBef>
              <a:spcAft>
                <a:spcPts val="0"/>
              </a:spcAft>
              <a:buNone/>
            </a:pPr>
            <a:endParaRPr sz="1100">
              <a:solidFill>
                <a:srgbClr val="222222"/>
              </a:solidFill>
              <a:highlight>
                <a:srgbClr val="FFFFFF"/>
              </a:highlight>
            </a:endParaRPr>
          </a:p>
          <a:p>
            <a:pPr marL="0" lvl="0" indent="0" algn="l" rtl="0">
              <a:spcBef>
                <a:spcPts val="0"/>
              </a:spcBef>
              <a:spcAft>
                <a:spcPts val="0"/>
              </a:spcAft>
              <a:buNone/>
            </a:pPr>
            <a:r>
              <a:rPr lang="en" sz="1100" i="1">
                <a:solidFill>
                  <a:srgbClr val="222222"/>
                </a:solidFill>
                <a:highlight>
                  <a:srgbClr val="FFFFFF"/>
                </a:highlight>
              </a:rPr>
              <a:t>PM PE: </a:t>
            </a:r>
            <a:endParaRPr sz="1100" i="1">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If children have PE in the afternoon, they should come to school in their school uniform but bring their PE kits to change into for their PE session. Children can then go home in their kits. </a:t>
            </a:r>
            <a:endParaRPr sz="1100">
              <a:solidFill>
                <a:srgbClr val="222222"/>
              </a:solidFill>
              <a:highlight>
                <a:srgbClr val="FFFFFF"/>
              </a:highlight>
            </a:endParaRPr>
          </a:p>
        </p:txBody>
      </p:sp>
      <p:sp>
        <p:nvSpPr>
          <p:cNvPr id="116" name="Google Shape;116;p19"/>
          <p:cNvSpPr txBox="1"/>
          <p:nvPr/>
        </p:nvSpPr>
        <p:spPr>
          <a:xfrm>
            <a:off x="3336150" y="3900325"/>
            <a:ext cx="5333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rgbClr val="222222"/>
                </a:solidFill>
                <a:highlight>
                  <a:srgbClr val="FFFFFF"/>
                </a:highlight>
              </a:rPr>
              <a:t>This is so children are as hygienic as possible during the day and build an awareness/habits for healthy sports participation.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0"/>
        <p:cNvGrpSpPr/>
        <p:nvPr/>
      </p:nvGrpSpPr>
      <p:grpSpPr>
        <a:xfrm>
          <a:off x="0" y="0"/>
          <a:ext cx="0" cy="0"/>
          <a:chOff x="0" y="0"/>
          <a:chExt cx="0" cy="0"/>
        </a:xfrm>
      </p:grpSpPr>
      <p:sp>
        <p:nvSpPr>
          <p:cNvPr id="121" name="Google Shape;121;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0"/>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5" name="Google Shape;125;p20"/>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26" name="Google Shape;126;p20"/>
          <p:cNvSpPr txBox="1"/>
          <p:nvPr/>
        </p:nvSpPr>
        <p:spPr>
          <a:xfrm>
            <a:off x="1020000" y="2711625"/>
            <a:ext cx="6810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Quicksand"/>
                <a:ea typeface="Quicksand"/>
                <a:cs typeface="Quicksand"/>
                <a:sym typeface="Quicksand"/>
              </a:rPr>
              <a:t>Children should line up in the ball court (in their classes) at the beginning of the day, they will also be dismissed from the same place at the end of the day.</a:t>
            </a:r>
            <a:endParaRPr/>
          </a:p>
        </p:txBody>
      </p:sp>
      <p:sp>
        <p:nvSpPr>
          <p:cNvPr id="127" name="Google Shape;127;p20"/>
          <p:cNvSpPr txBox="1"/>
          <p:nvPr/>
        </p:nvSpPr>
        <p:spPr>
          <a:xfrm>
            <a:off x="724850" y="3441000"/>
            <a:ext cx="7923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icksand"/>
                <a:ea typeface="Quicksand"/>
                <a:cs typeface="Quicksand"/>
                <a:sym typeface="Quicksand"/>
              </a:rPr>
              <a:t>Please be aware that your child will be late if they arrive after 8.45am.</a:t>
            </a:r>
            <a:endParaRPr b="1">
              <a:latin typeface="Quicksand"/>
              <a:ea typeface="Quicksand"/>
              <a:cs typeface="Quicksand"/>
              <a:sym typeface="Quicksand"/>
            </a:endParaRPr>
          </a:p>
          <a:p>
            <a:pPr marL="0" lvl="0" indent="0" algn="ctr" rtl="0">
              <a:spcBef>
                <a:spcPts val="0"/>
              </a:spcBef>
              <a:spcAft>
                <a:spcPts val="0"/>
              </a:spcAft>
              <a:buNone/>
            </a:pPr>
            <a:endParaRPr>
              <a:latin typeface="Quicksand"/>
              <a:ea typeface="Quicksand"/>
              <a:cs typeface="Quicksand"/>
              <a:sym typeface="Quicksand"/>
            </a:endParaRPr>
          </a:p>
          <a:p>
            <a:pPr marL="0" lvl="0" indent="0" algn="ctr" rtl="0">
              <a:spcBef>
                <a:spcPts val="0"/>
              </a:spcBef>
              <a:spcAft>
                <a:spcPts val="0"/>
              </a:spcAft>
              <a:buNone/>
            </a:pPr>
            <a:r>
              <a:rPr lang="en">
                <a:latin typeface="Quicksand"/>
                <a:ea typeface="Quicksand"/>
                <a:cs typeface="Quicksand"/>
                <a:sym typeface="Quicksand"/>
              </a:rPr>
              <a:t>Year 4-6 - If you would like your child to walk home alone, please email and complete the form</a:t>
            </a:r>
            <a:r>
              <a:rPr lang="en" sz="1200">
                <a:latin typeface="Quicksand"/>
                <a:ea typeface="Quicksand"/>
                <a:cs typeface="Quicksand"/>
                <a:sym typeface="Quicksand"/>
              </a:rPr>
              <a:t> </a:t>
            </a:r>
            <a:r>
              <a:rPr lang="en" sz="1200" u="sng">
                <a:solidFill>
                  <a:schemeClr val="hlink"/>
                </a:solidFill>
                <a:latin typeface="Quicksand"/>
                <a:ea typeface="Quicksand"/>
                <a:cs typeface="Quicksand"/>
                <a:sym typeface="Quicksand"/>
                <a:hlinkClick r:id="rId4"/>
              </a:rPr>
              <a:t>here</a:t>
            </a:r>
            <a:r>
              <a:rPr lang="en">
                <a:latin typeface="Quicksand"/>
                <a:ea typeface="Quicksand"/>
                <a:cs typeface="Quicksand"/>
                <a:sym typeface="Quicksand"/>
              </a:rPr>
              <a:t>.</a:t>
            </a:r>
            <a:endParaRPr>
              <a:latin typeface="Quicksand"/>
              <a:ea typeface="Quicksand"/>
              <a:cs typeface="Quicksand"/>
              <a:sym typeface="Quicksand"/>
            </a:endParaRPr>
          </a:p>
        </p:txBody>
      </p:sp>
      <p:pic>
        <p:nvPicPr>
          <p:cNvPr id="128" name="Google Shape;128;p20"/>
          <p:cNvPicPr preferRelativeResize="0"/>
          <p:nvPr/>
        </p:nvPicPr>
        <p:blipFill>
          <a:blip r:embed="rId5">
            <a:alphaModFix/>
          </a:blip>
          <a:stretch>
            <a:fillRect/>
          </a:stretch>
        </p:blipFill>
        <p:spPr>
          <a:xfrm>
            <a:off x="3137875" y="816050"/>
            <a:ext cx="2472550" cy="171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2"/>
        <p:cNvGrpSpPr/>
        <p:nvPr/>
      </p:nvGrpSpPr>
      <p:grpSpPr>
        <a:xfrm>
          <a:off x="0" y="0"/>
          <a:ext cx="0" cy="0"/>
          <a:chOff x="0" y="0"/>
          <a:chExt cx="0" cy="0"/>
        </a:xfrm>
      </p:grpSpPr>
      <p:sp>
        <p:nvSpPr>
          <p:cNvPr id="133" name="Google Shape;133;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7" name="Google Shape;137;p21"/>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38" name="Google Shape;138;p21"/>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39" name="Google Shape;139;p21"/>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40" name="Google Shape;140;p21"/>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41" name="Google Shape;141;p21"/>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42" name="Google Shape;142;p21"/>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6"/>
        <p:cNvGrpSpPr/>
        <p:nvPr/>
      </p:nvGrpSpPr>
      <p:grpSpPr>
        <a:xfrm>
          <a:off x="0" y="0"/>
          <a:ext cx="0" cy="0"/>
          <a:chOff x="0" y="0"/>
          <a:chExt cx="0" cy="0"/>
        </a:xfrm>
      </p:grpSpPr>
      <p:sp>
        <p:nvSpPr>
          <p:cNvPr id="147" name="Google Shape;147;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51" name="Google Shape;151;p2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52" name="Google Shape;152;p22"/>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53" name="Google Shape;153;p22"/>
          <p:cNvSpPr txBox="1"/>
          <p:nvPr/>
        </p:nvSpPr>
        <p:spPr>
          <a:xfrm>
            <a:off x="484825" y="1944863"/>
            <a:ext cx="79302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Quicksand"/>
                <a:ea typeface="Quicksand"/>
                <a:cs typeface="Quicksand"/>
                <a:sym typeface="Quicksand"/>
              </a:rPr>
              <a:t>Reading:</a:t>
            </a:r>
            <a:r>
              <a:rPr lang="en">
                <a:latin typeface="Quicksand"/>
                <a:ea typeface="Quicksand"/>
                <a:cs typeface="Quicksand"/>
                <a:sym typeface="Quicksand"/>
              </a:rPr>
              <a:t> Please read with your child for at least 10 mins, 5 days a week and record this in their reading records.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b="1">
                <a:latin typeface="Quicksand"/>
                <a:ea typeface="Quicksand"/>
                <a:cs typeface="Quicksand"/>
                <a:sym typeface="Quicksand"/>
              </a:rPr>
              <a:t>Times Tables:</a:t>
            </a:r>
            <a:r>
              <a:rPr lang="en">
                <a:latin typeface="Quicksand"/>
                <a:ea typeface="Quicksand"/>
                <a:cs typeface="Quicksand"/>
                <a:sym typeface="Quicksand"/>
              </a:rPr>
              <a:t> Please practise times tables with your child. Your child has an account on Times Table Rockstars.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b="1">
                <a:latin typeface="Quicksand"/>
                <a:ea typeface="Quicksand"/>
                <a:cs typeface="Quicksand"/>
                <a:sym typeface="Quicksand"/>
              </a:rPr>
              <a:t>Spellings:</a:t>
            </a:r>
            <a:r>
              <a:rPr lang="en">
                <a:latin typeface="Quicksand"/>
                <a:ea typeface="Quicksand"/>
                <a:cs typeface="Quicksand"/>
                <a:sym typeface="Quicksand"/>
              </a:rPr>
              <a:t> Spellings will be sent home each Friday and tested the following Friday. Children are able to use Spelling Shed to practise their spellings at home. </a:t>
            </a:r>
            <a:endParaRPr>
              <a:latin typeface="Quicksand"/>
              <a:ea typeface="Quicksand"/>
              <a:cs typeface="Quicksand"/>
              <a:sym typeface="Quicksand"/>
            </a:endParaRPr>
          </a:p>
        </p:txBody>
      </p:sp>
      <p:sp>
        <p:nvSpPr>
          <p:cNvPr id="154" name="Google Shape;154;p22"/>
          <p:cNvSpPr txBox="1"/>
          <p:nvPr/>
        </p:nvSpPr>
        <p:spPr>
          <a:xfrm>
            <a:off x="484825" y="815700"/>
            <a:ext cx="8170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half termly homework grid is posted onto Google Classroom every Friday. It is suggested that one activity is completed a week and handed in by the following Wednesday, either in homework books or uploaded onto the assignment in Google Classroom.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58"/>
        <p:cNvGrpSpPr/>
        <p:nvPr/>
      </p:nvGrpSpPr>
      <p:grpSpPr>
        <a:xfrm>
          <a:off x="0" y="0"/>
          <a:ext cx="0" cy="0"/>
          <a:chOff x="0" y="0"/>
          <a:chExt cx="0" cy="0"/>
        </a:xfrm>
      </p:grpSpPr>
      <p:sp>
        <p:nvSpPr>
          <p:cNvPr id="159" name="Google Shape;159;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3"/>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63" name="Google Shape;163;p23"/>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64" name="Google Shape;164;p23"/>
          <p:cNvSpPr txBox="1"/>
          <p:nvPr/>
        </p:nvSpPr>
        <p:spPr>
          <a:xfrm>
            <a:off x="162000" y="860375"/>
            <a:ext cx="8729700" cy="14007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Quicksand"/>
                <a:ea typeface="Quicksand"/>
                <a:cs typeface="Quicksand"/>
                <a:sym typeface="Quicksand"/>
              </a:rPr>
              <a:t>Year 6</a:t>
            </a:r>
            <a:endParaRPr b="1">
              <a:latin typeface="Quicksand"/>
              <a:ea typeface="Quicksand"/>
              <a:cs typeface="Quicksand"/>
              <a:sym typeface="Quicksand"/>
            </a:endParaRPr>
          </a:p>
          <a:p>
            <a:pPr marL="0" lvl="0" indent="0" algn="l" rtl="0">
              <a:spcBef>
                <a:spcPts val="0"/>
              </a:spcBef>
              <a:spcAft>
                <a:spcPts val="0"/>
              </a:spcAft>
              <a:buNone/>
            </a:pPr>
            <a:r>
              <a:rPr lang="en" sz="1300">
                <a:solidFill>
                  <a:schemeClr val="dk1"/>
                </a:solidFill>
                <a:latin typeface="Quicksand"/>
                <a:ea typeface="Quicksand"/>
                <a:cs typeface="Quicksand"/>
                <a:sym typeface="Quicksand"/>
              </a:rPr>
              <a:t>In May 2023, Year 6 pupils will sit their statutory end of Key Stage 2 SATs tests. The children will prepare for these through a broad and balanced curriculum. The teachers will support the children to help them feel confident and reduce any anxiety around the tests. The assessments are an indicator of how well the children have attained at the end of Year 6. You do not need to do anything additional at home to prepare them for these tests but we ask that you continue to read with your child and support them with their homework. </a:t>
            </a:r>
            <a:endParaRPr>
              <a:latin typeface="Quicksand"/>
              <a:ea typeface="Quicksand"/>
              <a:cs typeface="Quicksand"/>
              <a:sym typeface="Quicksand"/>
            </a:endParaRPr>
          </a:p>
        </p:txBody>
      </p:sp>
      <p:sp>
        <p:nvSpPr>
          <p:cNvPr id="165" name="Google Shape;165;p23"/>
          <p:cNvSpPr txBox="1"/>
          <p:nvPr/>
        </p:nvSpPr>
        <p:spPr>
          <a:xfrm>
            <a:off x="425125" y="2444350"/>
            <a:ext cx="792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Sats week this year is Monday 13th May 2024 - Thursday 16th May 2024 and will run as below:</a:t>
            </a:r>
            <a:endParaRPr/>
          </a:p>
        </p:txBody>
      </p:sp>
      <p:sp>
        <p:nvSpPr>
          <p:cNvPr id="166" name="Google Shape;166;p23"/>
          <p:cNvSpPr txBox="1"/>
          <p:nvPr/>
        </p:nvSpPr>
        <p:spPr>
          <a:xfrm>
            <a:off x="479800" y="2966600"/>
            <a:ext cx="5326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Monday 13th May 2024 - SPAG</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Tuesday 14th May 2024 - Reading</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Wednesday 15th May 2024 - Arithmetic and Reasoning 1</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Thursday 16th May 2024 - Reasoning 2</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On-screen Show (16:9)</PresentationFormat>
  <Paragraphs>137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IONeil</dc:creator>
  <cp:lastModifiedBy>IONeil</cp:lastModifiedBy>
  <cp:revision>1</cp:revision>
  <dcterms:modified xsi:type="dcterms:W3CDTF">2023-09-20T13:03:46Z</dcterms:modified>
</cp:coreProperties>
</file>