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Lst>
  <p:notesMasterIdLst>
    <p:notesMasterId r:id="rId18"/>
  </p:notesMasterIdLst>
  <p:sldIdLst>
    <p:sldId id="257" r:id="rId2"/>
    <p:sldId id="258" r:id="rId3"/>
    <p:sldId id="274" r:id="rId4"/>
    <p:sldId id="272" r:id="rId5"/>
    <p:sldId id="259" r:id="rId6"/>
    <p:sldId id="261" r:id="rId7"/>
    <p:sldId id="276" r:id="rId8"/>
    <p:sldId id="260" r:id="rId9"/>
    <p:sldId id="263" r:id="rId10"/>
    <p:sldId id="262" r:id="rId11"/>
    <p:sldId id="265" r:id="rId12"/>
    <p:sldId id="267" r:id="rId13"/>
    <p:sldId id="268" r:id="rId14"/>
    <p:sldId id="271" r:id="rId15"/>
    <p:sldId id="275" r:id="rId16"/>
    <p:sldId id="270" r:id="rId17"/>
  </p:sldIdLst>
  <p:sldSz cx="9144000" cy="5143500" type="screen16x9"/>
  <p:notesSz cx="6858000" cy="9144000"/>
  <p:embeddedFontLst>
    <p:embeddedFont>
      <p:font typeface="Calibri" panose="020F0502020204030204" pitchFamily="34" charset="0"/>
      <p:regular r:id="rId19"/>
      <p:bold r:id="rId20"/>
      <p:italic r:id="rId21"/>
      <p:boldItalic r:id="rId22"/>
    </p:embeddedFont>
    <p:embeddedFont>
      <p:font typeface="Quicksand" panose="020B0604020202020204" charset="0"/>
      <p:regular r:id="rId23"/>
      <p:bold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FE78731-7F4F-49CD-AD36-0776A6DD7E48}">
  <a:tblStyle styleId="{EFE78731-7F4F-49CD-AD36-0776A6DD7E4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8" autoAdjust="0"/>
    <p:restoredTop sz="94660"/>
  </p:normalViewPr>
  <p:slideViewPr>
    <p:cSldViewPr snapToGrid="0">
      <p:cViewPr varScale="1">
        <p:scale>
          <a:sx n="159" d="100"/>
          <a:sy n="159" d="100"/>
        </p:scale>
        <p:origin x="282"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149f985348f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149f985348f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Slides 1 – 7 and 9 HK</a:t>
            </a:r>
          </a:p>
          <a:p>
            <a:pPr marL="0" lvl="0" indent="0" algn="l" rtl="0">
              <a:spcBef>
                <a:spcPts val="0"/>
              </a:spcBef>
              <a:spcAft>
                <a:spcPts val="0"/>
              </a:spcAft>
              <a:buNone/>
            </a:pPr>
            <a:r>
              <a:rPr lang="en-GB" dirty="0"/>
              <a:t>Slides 8, 10 - 16 CA</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149aba6a4f1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149aba6a4f1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149aba6a4f1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149aba6a4f1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149aba6a4f1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149aba6a4f1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149aba6a4f1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149aba6a4f1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149aba6a4f1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149aba6a4f1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94602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149aba6a4f1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149aba6a4f1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26262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149aba6a4f1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149aba6a4f1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3fdfa9c2ed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3fdfa9c2ed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3fdfa9c2ed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3fdfa9c2ed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45274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3fdfa9c2ed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3fdfa9c2ed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23667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149aba6a4f1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149aba6a4f1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149aba6a4f1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149aba6a4f1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149aba6a4f1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149aba6a4f1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63824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149aba6a4f1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149aba6a4f1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149aba6a4f1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149aba6a4f1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SzPts val="2800"/>
              <a:buNone/>
              <a:defRPr sz="33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2800"/>
              <a:buNone/>
              <a:defRPr sz="33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2800"/>
              <a:buNone/>
              <a:defRPr sz="33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2800"/>
              <a:buNone/>
              <a:defRPr sz="33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2800"/>
              <a:buNone/>
              <a:defRPr sz="33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2800"/>
              <a:buNone/>
              <a:defRPr sz="33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2800"/>
              <a:buNone/>
              <a:defRPr sz="33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2800"/>
              <a:buNone/>
              <a:defRPr sz="33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2800"/>
              <a:buNone/>
              <a:defRPr sz="3300" b="0" i="0" u="none" strike="noStrike" cap="none">
                <a:solidFill>
                  <a:schemeClr val="dk1"/>
                </a:solidFill>
                <a:latin typeface="Calibri"/>
                <a:ea typeface="Calibri"/>
                <a:cs typeface="Calibri"/>
                <a:sym typeface="Calibri"/>
              </a:defRPr>
            </a:lvl9pPr>
          </a:lstStyle>
          <a:p>
            <a:endParaRPr/>
          </a:p>
        </p:txBody>
      </p:sp>
      <p:sp>
        <p:nvSpPr>
          <p:cNvPr id="52" name="Google Shape;52;p13"/>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L="2286000" marR="0" lvl="4"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160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160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1600"/>
              </a:spcBef>
              <a:spcAft>
                <a:spcPts val="160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4" name="Google Shape;54;p13"/>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5" name="Google Shape;55;p13"/>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900"/>
              <a:buFont typeface="Arial"/>
              <a:buNone/>
              <a:defRPr sz="900" b="0" i="0" u="none" strike="noStrike" cap="none">
                <a:solidFill>
                  <a:srgbClr val="898989"/>
                </a:solidFill>
                <a:latin typeface="Arial"/>
                <a:ea typeface="Arial"/>
                <a:cs typeface="Arial"/>
                <a:sym typeface="Arial"/>
              </a:defRPr>
            </a:lvl1pPr>
            <a:lvl2pPr marL="0" marR="0" lvl="1" indent="0" algn="r" rtl="0">
              <a:lnSpc>
                <a:spcPct val="100000"/>
              </a:lnSpc>
              <a:spcBef>
                <a:spcPts val="0"/>
              </a:spcBef>
              <a:spcAft>
                <a:spcPts val="0"/>
              </a:spcAft>
              <a:buClr>
                <a:srgbClr val="898989"/>
              </a:buClr>
              <a:buSzPts val="900"/>
              <a:buFont typeface="Arial"/>
              <a:buNone/>
              <a:defRPr sz="900" b="0" i="0" u="none" strike="noStrike" cap="none">
                <a:solidFill>
                  <a:srgbClr val="898989"/>
                </a:solidFill>
                <a:latin typeface="Arial"/>
                <a:ea typeface="Arial"/>
                <a:cs typeface="Arial"/>
                <a:sym typeface="Arial"/>
              </a:defRPr>
            </a:lvl2pPr>
            <a:lvl3pPr marL="0" marR="0" lvl="2" indent="0" algn="r" rtl="0">
              <a:lnSpc>
                <a:spcPct val="100000"/>
              </a:lnSpc>
              <a:spcBef>
                <a:spcPts val="0"/>
              </a:spcBef>
              <a:spcAft>
                <a:spcPts val="0"/>
              </a:spcAft>
              <a:buClr>
                <a:srgbClr val="898989"/>
              </a:buClr>
              <a:buSzPts val="900"/>
              <a:buFont typeface="Arial"/>
              <a:buNone/>
              <a:defRPr sz="900" b="0" i="0" u="none" strike="noStrike" cap="none">
                <a:solidFill>
                  <a:srgbClr val="898989"/>
                </a:solidFill>
                <a:latin typeface="Arial"/>
                <a:ea typeface="Arial"/>
                <a:cs typeface="Arial"/>
                <a:sym typeface="Arial"/>
              </a:defRPr>
            </a:lvl3pPr>
            <a:lvl4pPr marL="0" marR="0" lvl="3" indent="0" algn="r" rtl="0">
              <a:lnSpc>
                <a:spcPct val="100000"/>
              </a:lnSpc>
              <a:spcBef>
                <a:spcPts val="0"/>
              </a:spcBef>
              <a:spcAft>
                <a:spcPts val="0"/>
              </a:spcAft>
              <a:buClr>
                <a:srgbClr val="898989"/>
              </a:buClr>
              <a:buSzPts val="900"/>
              <a:buFont typeface="Arial"/>
              <a:buNone/>
              <a:defRPr sz="900" b="0" i="0" u="none" strike="noStrike" cap="none">
                <a:solidFill>
                  <a:srgbClr val="898989"/>
                </a:solidFill>
                <a:latin typeface="Arial"/>
                <a:ea typeface="Arial"/>
                <a:cs typeface="Arial"/>
                <a:sym typeface="Arial"/>
              </a:defRPr>
            </a:lvl4pPr>
            <a:lvl5pPr marL="0" marR="0" lvl="4" indent="0" algn="r" rtl="0">
              <a:lnSpc>
                <a:spcPct val="100000"/>
              </a:lnSpc>
              <a:spcBef>
                <a:spcPts val="0"/>
              </a:spcBef>
              <a:spcAft>
                <a:spcPts val="0"/>
              </a:spcAft>
              <a:buClr>
                <a:srgbClr val="898989"/>
              </a:buClr>
              <a:buSzPts val="900"/>
              <a:buFont typeface="Arial"/>
              <a:buNone/>
              <a:defRPr sz="900" b="0" i="0" u="none" strike="noStrike" cap="none">
                <a:solidFill>
                  <a:srgbClr val="898989"/>
                </a:solidFill>
                <a:latin typeface="Arial"/>
                <a:ea typeface="Arial"/>
                <a:cs typeface="Arial"/>
                <a:sym typeface="Arial"/>
              </a:defRPr>
            </a:lvl5pPr>
            <a:lvl6pPr marL="0" marR="0" lvl="5" indent="0" algn="r" rtl="0">
              <a:lnSpc>
                <a:spcPct val="100000"/>
              </a:lnSpc>
              <a:spcBef>
                <a:spcPts val="0"/>
              </a:spcBef>
              <a:spcAft>
                <a:spcPts val="0"/>
              </a:spcAft>
              <a:buClr>
                <a:srgbClr val="898989"/>
              </a:buClr>
              <a:buSzPts val="900"/>
              <a:buFont typeface="Arial"/>
              <a:buNone/>
              <a:defRPr sz="900" b="0" i="0" u="none" strike="noStrike" cap="none">
                <a:solidFill>
                  <a:srgbClr val="898989"/>
                </a:solidFill>
                <a:latin typeface="Arial"/>
                <a:ea typeface="Arial"/>
                <a:cs typeface="Arial"/>
                <a:sym typeface="Arial"/>
              </a:defRPr>
            </a:lvl6pPr>
            <a:lvl7pPr marL="0" marR="0" lvl="6" indent="0" algn="r" rtl="0">
              <a:lnSpc>
                <a:spcPct val="100000"/>
              </a:lnSpc>
              <a:spcBef>
                <a:spcPts val="0"/>
              </a:spcBef>
              <a:spcAft>
                <a:spcPts val="0"/>
              </a:spcAft>
              <a:buClr>
                <a:srgbClr val="898989"/>
              </a:buClr>
              <a:buSzPts val="900"/>
              <a:buFont typeface="Arial"/>
              <a:buNone/>
              <a:defRPr sz="900" b="0" i="0" u="none" strike="noStrike" cap="none">
                <a:solidFill>
                  <a:srgbClr val="898989"/>
                </a:solidFill>
                <a:latin typeface="Arial"/>
                <a:ea typeface="Arial"/>
                <a:cs typeface="Arial"/>
                <a:sym typeface="Arial"/>
              </a:defRPr>
            </a:lvl7pPr>
            <a:lvl8pPr marL="0" marR="0" lvl="7" indent="0" algn="r" rtl="0">
              <a:lnSpc>
                <a:spcPct val="100000"/>
              </a:lnSpc>
              <a:spcBef>
                <a:spcPts val="0"/>
              </a:spcBef>
              <a:spcAft>
                <a:spcPts val="0"/>
              </a:spcAft>
              <a:buClr>
                <a:srgbClr val="898989"/>
              </a:buClr>
              <a:buSzPts val="900"/>
              <a:buFont typeface="Arial"/>
              <a:buNone/>
              <a:defRPr sz="900" b="0" i="0" u="none" strike="noStrike" cap="none">
                <a:solidFill>
                  <a:srgbClr val="898989"/>
                </a:solidFill>
                <a:latin typeface="Arial"/>
                <a:ea typeface="Arial"/>
                <a:cs typeface="Arial"/>
                <a:sym typeface="Arial"/>
              </a:defRPr>
            </a:lvl8pPr>
            <a:lvl9pPr marL="0" marR="0" lvl="8" indent="0" algn="r" rtl="0">
              <a:lnSpc>
                <a:spcPct val="100000"/>
              </a:lnSpc>
              <a:spcBef>
                <a:spcPts val="0"/>
              </a:spcBef>
              <a:spcAft>
                <a:spcPts val="0"/>
              </a:spcAft>
              <a:buClr>
                <a:srgbClr val="898989"/>
              </a:buClr>
              <a:buSzPts val="900"/>
              <a:buFont typeface="Arial"/>
              <a:buNone/>
              <a:defRPr sz="900" b="0" i="0" u="none" strike="noStrike" cap="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sz="1000">
              <a:solidFill>
                <a:schemeClr val="dk2"/>
              </a:solidFill>
            </a:endParaRPr>
          </a:p>
        </p:txBody>
      </p:sp>
      <p:sp>
        <p:nvSpPr>
          <p:cNvPr id="56" name="Google Shape;56;p13"/>
          <p:cNvSpPr/>
          <p:nvPr/>
        </p:nvSpPr>
        <p:spPr>
          <a:xfrm>
            <a:off x="0" y="202500"/>
            <a:ext cx="9144000" cy="101400"/>
          </a:xfrm>
          <a:prstGeom prst="rect">
            <a:avLst/>
          </a:prstGeom>
          <a:solidFill>
            <a:srgbClr val="8DC821"/>
          </a:solidFill>
          <a:ln w="9525" cap="flat" cmpd="sng">
            <a:solidFill>
              <a:srgbClr val="8DC8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 name="Google Shape;57;p13"/>
          <p:cNvSpPr/>
          <p:nvPr/>
        </p:nvSpPr>
        <p:spPr>
          <a:xfrm>
            <a:off x="0" y="101250"/>
            <a:ext cx="9144000" cy="101400"/>
          </a:xfrm>
          <a:prstGeom prst="rect">
            <a:avLst/>
          </a:prstGeom>
          <a:solidFill>
            <a:srgbClr val="DA4796"/>
          </a:solidFill>
          <a:ln w="9525" cap="flat" cmpd="sng">
            <a:solidFill>
              <a:srgbClr val="DA479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 name="Google Shape;58;p13"/>
          <p:cNvSpPr/>
          <p:nvPr/>
        </p:nvSpPr>
        <p:spPr>
          <a:xfrm>
            <a:off x="0" y="0"/>
            <a:ext cx="9144000" cy="101400"/>
          </a:xfrm>
          <a:prstGeom prst="rect">
            <a:avLst/>
          </a:prstGeom>
          <a:solidFill>
            <a:srgbClr val="1F5B69"/>
          </a:solidFill>
          <a:ln w="9525" cap="flat" cmpd="sng">
            <a:solidFill>
              <a:srgbClr val="1F5B6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 name="Google Shape;59;p13"/>
          <p:cNvSpPr/>
          <p:nvPr/>
        </p:nvSpPr>
        <p:spPr>
          <a:xfrm rot="10800000">
            <a:off x="0" y="4839900"/>
            <a:ext cx="9144000" cy="101100"/>
          </a:xfrm>
          <a:prstGeom prst="rect">
            <a:avLst/>
          </a:prstGeom>
          <a:solidFill>
            <a:srgbClr val="8DC821"/>
          </a:solidFill>
          <a:ln w="9525" cap="flat" cmpd="sng">
            <a:solidFill>
              <a:srgbClr val="8DC8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 name="Google Shape;60;p13"/>
          <p:cNvSpPr/>
          <p:nvPr/>
        </p:nvSpPr>
        <p:spPr>
          <a:xfrm rot="10800000">
            <a:off x="0" y="4941150"/>
            <a:ext cx="9144000" cy="101100"/>
          </a:xfrm>
          <a:prstGeom prst="rect">
            <a:avLst/>
          </a:prstGeom>
          <a:solidFill>
            <a:srgbClr val="DA4796"/>
          </a:solidFill>
          <a:ln w="9525" cap="flat" cmpd="sng">
            <a:solidFill>
              <a:srgbClr val="DA479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 name="Google Shape;61;p13"/>
          <p:cNvSpPr/>
          <p:nvPr/>
        </p:nvSpPr>
        <p:spPr>
          <a:xfrm rot="10800000">
            <a:off x="0" y="5042400"/>
            <a:ext cx="9144000" cy="101100"/>
          </a:xfrm>
          <a:prstGeom prst="rect">
            <a:avLst/>
          </a:prstGeom>
          <a:solidFill>
            <a:srgbClr val="1F5B69"/>
          </a:solidFill>
          <a:ln w="9525" cap="flat" cmpd="sng">
            <a:solidFill>
              <a:srgbClr val="1F5B6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p:cSld name="SECTION_HEADER_1">
    <p:spTree>
      <p:nvGrpSpPr>
        <p:cNvPr id="1" name="Shape 62"/>
        <p:cNvGrpSpPr/>
        <p:nvPr/>
      </p:nvGrpSpPr>
      <p:grpSpPr>
        <a:xfrm>
          <a:off x="0" y="0"/>
          <a:ext cx="0" cy="0"/>
          <a:chOff x="0" y="0"/>
          <a:chExt cx="0" cy="0"/>
        </a:xfrm>
      </p:grpSpPr>
      <p:sp>
        <p:nvSpPr>
          <p:cNvPr id="63" name="Google Shape;63;p14"/>
          <p:cNvSpPr txBox="1">
            <a:spLocks noGrp="1"/>
          </p:cNvSpPr>
          <p:nvPr>
            <p:ph type="title"/>
          </p:nvPr>
        </p:nvSpPr>
        <p:spPr>
          <a:xfrm>
            <a:off x="722313" y="3305175"/>
            <a:ext cx="7772400" cy="10215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2800"/>
              <a:buNone/>
              <a:defRPr sz="4000" b="1" cap="none"/>
            </a:lvl1pPr>
            <a:lvl2pPr lvl="1" algn="l" rtl="0">
              <a:spcBef>
                <a:spcPts val="0"/>
              </a:spcBef>
              <a:spcAft>
                <a:spcPts val="0"/>
              </a:spcAft>
              <a:buSzPts val="2800"/>
              <a:buNone/>
              <a:defRPr/>
            </a:lvl2pPr>
            <a:lvl3pPr lvl="2" algn="l" rtl="0">
              <a:spcBef>
                <a:spcPts val="0"/>
              </a:spcBef>
              <a:spcAft>
                <a:spcPts val="0"/>
              </a:spcAft>
              <a:buSzPts val="2800"/>
              <a:buNone/>
              <a:defRPr/>
            </a:lvl3pPr>
            <a:lvl4pPr lvl="3" algn="l" rtl="0">
              <a:spcBef>
                <a:spcPts val="0"/>
              </a:spcBef>
              <a:spcAft>
                <a:spcPts val="0"/>
              </a:spcAft>
              <a:buSzPts val="2800"/>
              <a:buNone/>
              <a:defRPr/>
            </a:lvl4pPr>
            <a:lvl5pPr lvl="4" algn="l" rtl="0">
              <a:spcBef>
                <a:spcPts val="0"/>
              </a:spcBef>
              <a:spcAft>
                <a:spcPts val="0"/>
              </a:spcAft>
              <a:buSzPts val="2800"/>
              <a:buNone/>
              <a:defRPr/>
            </a:lvl5pPr>
            <a:lvl6pPr lvl="5" algn="l" rtl="0">
              <a:spcBef>
                <a:spcPts val="0"/>
              </a:spcBef>
              <a:spcAft>
                <a:spcPts val="0"/>
              </a:spcAft>
              <a:buSzPts val="2800"/>
              <a:buNone/>
              <a:defRPr/>
            </a:lvl6pPr>
            <a:lvl7pPr lvl="6" algn="l" rtl="0">
              <a:spcBef>
                <a:spcPts val="0"/>
              </a:spcBef>
              <a:spcAft>
                <a:spcPts val="0"/>
              </a:spcAft>
              <a:buSzPts val="2800"/>
              <a:buNone/>
              <a:defRPr/>
            </a:lvl7pPr>
            <a:lvl8pPr lvl="7" algn="l" rtl="0">
              <a:spcBef>
                <a:spcPts val="0"/>
              </a:spcBef>
              <a:spcAft>
                <a:spcPts val="0"/>
              </a:spcAft>
              <a:buSzPts val="2800"/>
              <a:buNone/>
              <a:defRPr/>
            </a:lvl8pPr>
            <a:lvl9pPr lvl="8" algn="l" rtl="0">
              <a:spcBef>
                <a:spcPts val="0"/>
              </a:spcBef>
              <a:spcAft>
                <a:spcPts val="0"/>
              </a:spcAft>
              <a:buSzPts val="2800"/>
              <a:buNone/>
              <a:defRPr/>
            </a:lvl9pPr>
          </a:lstStyle>
          <a:p>
            <a:endParaRPr/>
          </a:p>
        </p:txBody>
      </p:sp>
      <p:sp>
        <p:nvSpPr>
          <p:cNvPr id="64" name="Google Shape;64;p14"/>
          <p:cNvSpPr txBox="1">
            <a:spLocks noGrp="1"/>
          </p:cNvSpPr>
          <p:nvPr>
            <p:ph type="body" idx="1"/>
          </p:nvPr>
        </p:nvSpPr>
        <p:spPr>
          <a:xfrm>
            <a:off x="722313" y="2180035"/>
            <a:ext cx="7772400" cy="1125300"/>
          </a:xfrm>
          <a:prstGeom prst="rect">
            <a:avLst/>
          </a:prstGeom>
          <a:noFill/>
          <a:ln>
            <a:noFill/>
          </a:ln>
        </p:spPr>
        <p:txBody>
          <a:bodyPr spcFirstLastPara="1" wrap="square" lIns="91425" tIns="45700" rIns="91425" bIns="45700" anchor="b" anchorCtr="0">
            <a:noAutofit/>
          </a:bodyPr>
          <a:lstStyle>
            <a:lvl1pPr marL="457200" lvl="0" indent="-228600" algn="l" rtl="0">
              <a:spcBef>
                <a:spcPts val="400"/>
              </a:spcBef>
              <a:spcAft>
                <a:spcPts val="0"/>
              </a:spcAft>
              <a:buClr>
                <a:schemeClr val="dk1"/>
              </a:buClr>
              <a:buSzPts val="2000"/>
              <a:buFont typeface="Arial"/>
              <a:buNone/>
              <a:defRPr sz="2000"/>
            </a:lvl1pPr>
            <a:lvl2pPr marL="914400" lvl="1" indent="-228600" algn="l" rtl="0">
              <a:spcBef>
                <a:spcPts val="360"/>
              </a:spcBef>
              <a:spcAft>
                <a:spcPts val="0"/>
              </a:spcAft>
              <a:buClr>
                <a:schemeClr val="dk1"/>
              </a:buClr>
              <a:buSzPts val="1800"/>
              <a:buFont typeface="Arial"/>
              <a:buNone/>
              <a:defRPr sz="1800"/>
            </a:lvl2pPr>
            <a:lvl3pPr marL="1371600" lvl="2" indent="-228600" algn="l" rtl="0">
              <a:spcBef>
                <a:spcPts val="320"/>
              </a:spcBef>
              <a:spcAft>
                <a:spcPts val="0"/>
              </a:spcAft>
              <a:buClr>
                <a:schemeClr val="dk1"/>
              </a:buClr>
              <a:buSzPts val="1600"/>
              <a:buFont typeface="Arial"/>
              <a:buNone/>
              <a:defRPr sz="1600"/>
            </a:lvl3pPr>
            <a:lvl4pPr marL="1828800" lvl="3" indent="-228600" algn="l" rtl="0">
              <a:spcBef>
                <a:spcPts val="280"/>
              </a:spcBef>
              <a:spcAft>
                <a:spcPts val="0"/>
              </a:spcAft>
              <a:buClr>
                <a:schemeClr val="dk1"/>
              </a:buClr>
              <a:buSzPts val="1400"/>
              <a:buFont typeface="Arial"/>
              <a:buNone/>
              <a:defRPr sz="1400"/>
            </a:lvl4pPr>
            <a:lvl5pPr marL="2286000" lvl="4" indent="-228600" algn="l" rtl="0">
              <a:spcBef>
                <a:spcPts val="280"/>
              </a:spcBef>
              <a:spcAft>
                <a:spcPts val="0"/>
              </a:spcAft>
              <a:buClr>
                <a:schemeClr val="dk1"/>
              </a:buClr>
              <a:buSzPts val="1400"/>
              <a:buFont typeface="Arial"/>
              <a:buNone/>
              <a:defRPr sz="1400"/>
            </a:lvl5pPr>
            <a:lvl6pPr marL="2743200" lvl="5" indent="-228600" algn="l" rtl="0">
              <a:spcBef>
                <a:spcPts val="280"/>
              </a:spcBef>
              <a:spcAft>
                <a:spcPts val="0"/>
              </a:spcAft>
              <a:buClr>
                <a:schemeClr val="dk1"/>
              </a:buClr>
              <a:buSzPts val="1400"/>
              <a:buFont typeface="Arial"/>
              <a:buNone/>
              <a:defRPr sz="1400"/>
            </a:lvl6pPr>
            <a:lvl7pPr marL="3200400" lvl="6" indent="-228600" algn="l" rtl="0">
              <a:spcBef>
                <a:spcPts val="280"/>
              </a:spcBef>
              <a:spcAft>
                <a:spcPts val="0"/>
              </a:spcAft>
              <a:buClr>
                <a:schemeClr val="dk1"/>
              </a:buClr>
              <a:buSzPts val="1400"/>
              <a:buFont typeface="Arial"/>
              <a:buNone/>
              <a:defRPr sz="1400"/>
            </a:lvl7pPr>
            <a:lvl8pPr marL="3657600" lvl="7" indent="-228600" algn="l" rtl="0">
              <a:spcBef>
                <a:spcPts val="280"/>
              </a:spcBef>
              <a:spcAft>
                <a:spcPts val="0"/>
              </a:spcAft>
              <a:buClr>
                <a:schemeClr val="dk1"/>
              </a:buClr>
              <a:buSzPts val="1400"/>
              <a:buFont typeface="Arial"/>
              <a:buNone/>
              <a:defRPr sz="1400"/>
            </a:lvl8pPr>
            <a:lvl9pPr marL="4114800" lvl="8" indent="-228600" algn="l" rtl="0">
              <a:spcBef>
                <a:spcPts val="280"/>
              </a:spcBef>
              <a:spcAft>
                <a:spcPts val="0"/>
              </a:spcAft>
              <a:buClr>
                <a:schemeClr val="dk1"/>
              </a:buClr>
              <a:buSzPts val="1400"/>
              <a:buFont typeface="Arial"/>
              <a:buNone/>
              <a:defRPr sz="14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2CC"/>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hyperlink" Target="https://docs.google.com/forms/d/e/1FAIpQLSfyqoG2krCR6MutzsvTeZHp5gkwnbk96pYr8XLDLmx_4pQg9g/viewform" TargetMode="External"/><Relationship Id="rId4" Type="http://schemas.openxmlformats.org/officeDocument/2006/relationships/hyperlink" Target="https://www.jameswolfe.greenwich.sch.uk/"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hyperlink" Target="mailto:admin@jameswolfe.greenwich.sch.uk"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6.JP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8E3F7"/>
        </a:solidFill>
        <a:effectLst/>
      </p:bgPr>
    </p:bg>
    <p:spTree>
      <p:nvGrpSpPr>
        <p:cNvPr id="1" name="Shape 77"/>
        <p:cNvGrpSpPr/>
        <p:nvPr/>
      </p:nvGrpSpPr>
      <p:grpSpPr>
        <a:xfrm>
          <a:off x="0" y="0"/>
          <a:ext cx="0" cy="0"/>
          <a:chOff x="0" y="0"/>
          <a:chExt cx="0" cy="0"/>
        </a:xfrm>
      </p:grpSpPr>
      <p:sp>
        <p:nvSpPr>
          <p:cNvPr id="78" name="Google Shape;78;p16"/>
          <p:cNvSpPr/>
          <p:nvPr/>
        </p:nvSpPr>
        <p:spPr>
          <a:xfrm>
            <a:off x="0" y="5008438"/>
            <a:ext cx="9144000" cy="135000"/>
          </a:xfrm>
          <a:prstGeom prst="rect">
            <a:avLst/>
          </a:prstGeom>
          <a:solidFill>
            <a:srgbClr val="1C4587"/>
          </a:solidFill>
          <a:ln w="9525"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6"/>
          <p:cNvSpPr/>
          <p:nvPr/>
        </p:nvSpPr>
        <p:spPr>
          <a:xfrm>
            <a:off x="0" y="4873450"/>
            <a:ext cx="9144000" cy="135000"/>
          </a:xfrm>
          <a:prstGeom prst="rect">
            <a:avLst/>
          </a:prstGeom>
          <a:solidFill>
            <a:srgbClr val="1155CC"/>
          </a:solidFill>
          <a:ln w="952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6"/>
          <p:cNvSpPr/>
          <p:nvPr/>
        </p:nvSpPr>
        <p:spPr>
          <a:xfrm>
            <a:off x="0" y="4738450"/>
            <a:ext cx="9144000" cy="135000"/>
          </a:xfrm>
          <a:prstGeom prst="rect">
            <a:avLst/>
          </a:prstGeom>
          <a:solidFill>
            <a:srgbClr val="3C78D8"/>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1" name="Google Shape;81;p16"/>
          <p:cNvPicPr preferRelativeResize="0"/>
          <p:nvPr/>
        </p:nvPicPr>
        <p:blipFill>
          <a:blip r:embed="rId3">
            <a:alphaModFix/>
          </a:blip>
          <a:stretch>
            <a:fillRect/>
          </a:stretch>
        </p:blipFill>
        <p:spPr>
          <a:xfrm>
            <a:off x="3865650" y="4204897"/>
            <a:ext cx="1620776" cy="694774"/>
          </a:xfrm>
          <a:prstGeom prst="rect">
            <a:avLst/>
          </a:prstGeom>
          <a:noFill/>
          <a:ln>
            <a:noFill/>
          </a:ln>
        </p:spPr>
      </p:pic>
      <p:sp>
        <p:nvSpPr>
          <p:cNvPr id="82" name="Google Shape;82;p16"/>
          <p:cNvSpPr txBox="1"/>
          <p:nvPr/>
        </p:nvSpPr>
        <p:spPr>
          <a:xfrm>
            <a:off x="2169436" y="1029678"/>
            <a:ext cx="7179733" cy="1938962"/>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800" b="1" dirty="0">
                <a:solidFill>
                  <a:srgbClr val="1C4587"/>
                </a:solidFill>
                <a:latin typeface="Quicksand"/>
                <a:ea typeface="Quicksand"/>
                <a:cs typeface="Quicksand"/>
                <a:sym typeface="Quicksand"/>
              </a:rPr>
              <a:t>Year 3</a:t>
            </a:r>
            <a:endParaRPr sz="3800" b="1" dirty="0">
              <a:solidFill>
                <a:srgbClr val="1C4587"/>
              </a:solidFill>
              <a:latin typeface="Quicksand"/>
              <a:ea typeface="Quicksand"/>
              <a:cs typeface="Quicksand"/>
              <a:sym typeface="Quicksand"/>
            </a:endParaRPr>
          </a:p>
          <a:p>
            <a:pPr marL="0" lvl="0" indent="0" algn="ctr" rtl="0">
              <a:spcBef>
                <a:spcPts val="0"/>
              </a:spcBef>
              <a:spcAft>
                <a:spcPts val="0"/>
              </a:spcAft>
              <a:buNone/>
            </a:pPr>
            <a:r>
              <a:rPr lang="en" sz="3800" b="1" dirty="0">
                <a:solidFill>
                  <a:srgbClr val="1C4587"/>
                </a:solidFill>
                <a:latin typeface="Quicksand"/>
                <a:ea typeface="Quicksand"/>
                <a:cs typeface="Quicksand"/>
                <a:sym typeface="Quicksand"/>
              </a:rPr>
              <a:t>Welcome to Meet the Teacher</a:t>
            </a:r>
            <a:endParaRPr sz="2500" b="1" i="1" dirty="0">
              <a:solidFill>
                <a:srgbClr val="1C4587"/>
              </a:solidFill>
              <a:latin typeface="Quicksand"/>
              <a:ea typeface="Quicksand"/>
              <a:cs typeface="Quicksand"/>
              <a:sym typeface="Quicksand"/>
            </a:endParaRPr>
          </a:p>
        </p:txBody>
      </p:sp>
      <p:pic>
        <p:nvPicPr>
          <p:cNvPr id="5" name="Picture 4">
            <a:extLst>
              <a:ext uri="{FF2B5EF4-FFF2-40B4-BE49-F238E27FC236}">
                <a16:creationId xmlns:a16="http://schemas.microsoft.com/office/drawing/2014/main" id="{27CA5FAE-E7D6-46F1-A6B1-77769C43EC9F}"/>
              </a:ext>
            </a:extLst>
          </p:cNvPr>
          <p:cNvPicPr>
            <a:picLocks noChangeAspect="1"/>
          </p:cNvPicPr>
          <p:nvPr/>
        </p:nvPicPr>
        <p:blipFill>
          <a:blip r:embed="rId4"/>
          <a:stretch>
            <a:fillRect/>
          </a:stretch>
        </p:blipFill>
        <p:spPr>
          <a:xfrm>
            <a:off x="158045" y="980588"/>
            <a:ext cx="2596919" cy="173127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8E3F7"/>
        </a:solidFill>
        <a:effectLst/>
      </p:bgPr>
    </p:bg>
    <p:spTree>
      <p:nvGrpSpPr>
        <p:cNvPr id="1" name="Shape 131"/>
        <p:cNvGrpSpPr/>
        <p:nvPr/>
      </p:nvGrpSpPr>
      <p:grpSpPr>
        <a:xfrm>
          <a:off x="0" y="0"/>
          <a:ext cx="0" cy="0"/>
          <a:chOff x="0" y="0"/>
          <a:chExt cx="0" cy="0"/>
        </a:xfrm>
      </p:grpSpPr>
      <p:sp>
        <p:nvSpPr>
          <p:cNvPr id="132" name="Google Shape;132;p21"/>
          <p:cNvSpPr/>
          <p:nvPr/>
        </p:nvSpPr>
        <p:spPr>
          <a:xfrm>
            <a:off x="0" y="5008438"/>
            <a:ext cx="9144000" cy="135000"/>
          </a:xfrm>
          <a:prstGeom prst="rect">
            <a:avLst/>
          </a:prstGeom>
          <a:solidFill>
            <a:srgbClr val="1C4587"/>
          </a:solidFill>
          <a:ln w="9525"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1"/>
          <p:cNvSpPr/>
          <p:nvPr/>
        </p:nvSpPr>
        <p:spPr>
          <a:xfrm>
            <a:off x="0" y="4873450"/>
            <a:ext cx="9144000" cy="135000"/>
          </a:xfrm>
          <a:prstGeom prst="rect">
            <a:avLst/>
          </a:prstGeom>
          <a:solidFill>
            <a:srgbClr val="1155CC"/>
          </a:solidFill>
          <a:ln w="952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1"/>
          <p:cNvSpPr/>
          <p:nvPr/>
        </p:nvSpPr>
        <p:spPr>
          <a:xfrm>
            <a:off x="0" y="4738450"/>
            <a:ext cx="9144000" cy="135000"/>
          </a:xfrm>
          <a:prstGeom prst="rect">
            <a:avLst/>
          </a:prstGeom>
          <a:solidFill>
            <a:srgbClr val="3C78D8"/>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5" name="Google Shape;135;p21"/>
          <p:cNvPicPr preferRelativeResize="0"/>
          <p:nvPr/>
        </p:nvPicPr>
        <p:blipFill>
          <a:blip r:embed="rId3">
            <a:alphaModFix/>
          </a:blip>
          <a:stretch>
            <a:fillRect/>
          </a:stretch>
        </p:blipFill>
        <p:spPr>
          <a:xfrm>
            <a:off x="3865650" y="4204897"/>
            <a:ext cx="1620776" cy="694774"/>
          </a:xfrm>
          <a:prstGeom prst="rect">
            <a:avLst/>
          </a:prstGeom>
          <a:noFill/>
          <a:ln>
            <a:noFill/>
          </a:ln>
        </p:spPr>
      </p:pic>
      <p:sp>
        <p:nvSpPr>
          <p:cNvPr id="136" name="Google Shape;136;p21"/>
          <p:cNvSpPr txBox="1"/>
          <p:nvPr/>
        </p:nvSpPr>
        <p:spPr>
          <a:xfrm>
            <a:off x="168900" y="69125"/>
            <a:ext cx="21804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b="1">
                <a:solidFill>
                  <a:srgbClr val="1C4587"/>
                </a:solidFill>
                <a:latin typeface="Quicksand"/>
                <a:ea typeface="Quicksand"/>
                <a:cs typeface="Quicksand"/>
                <a:sym typeface="Quicksand"/>
              </a:rPr>
              <a:t>Uniform</a:t>
            </a:r>
            <a:endParaRPr b="1" i="1">
              <a:solidFill>
                <a:srgbClr val="1C4587"/>
              </a:solidFill>
              <a:latin typeface="Quicksand"/>
              <a:ea typeface="Quicksand"/>
              <a:cs typeface="Quicksand"/>
              <a:sym typeface="Quicksand"/>
            </a:endParaRPr>
          </a:p>
        </p:txBody>
      </p:sp>
      <p:sp>
        <p:nvSpPr>
          <p:cNvPr id="137" name="Google Shape;137;p21"/>
          <p:cNvSpPr txBox="1"/>
          <p:nvPr/>
        </p:nvSpPr>
        <p:spPr>
          <a:xfrm>
            <a:off x="207275" y="591100"/>
            <a:ext cx="5053200" cy="95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dirty="0">
                <a:solidFill>
                  <a:schemeClr val="dk1"/>
                </a:solidFill>
                <a:latin typeface="Quicksand"/>
                <a:ea typeface="Quicksand"/>
                <a:cs typeface="Quicksand"/>
                <a:sym typeface="Quicksand"/>
              </a:rPr>
              <a:t>It is our school policy that all children wear school uniform when attending school. School uniform is part of the school ethos and in sending children to James Wolfe Primary School, parents agree to support our policy.</a:t>
            </a:r>
            <a:endParaRPr sz="1000" dirty="0">
              <a:latin typeface="Quicksand"/>
              <a:ea typeface="Quicksand"/>
              <a:cs typeface="Quicksand"/>
              <a:sym typeface="Quicksand"/>
            </a:endParaRPr>
          </a:p>
          <a:p>
            <a:pPr marL="0" lvl="0" indent="0" algn="l" rtl="0">
              <a:spcBef>
                <a:spcPts val="0"/>
              </a:spcBef>
              <a:spcAft>
                <a:spcPts val="0"/>
              </a:spcAft>
              <a:buNone/>
            </a:pPr>
            <a:endParaRPr sz="1000" dirty="0">
              <a:latin typeface="Quicksand"/>
              <a:ea typeface="Quicksand"/>
              <a:cs typeface="Quicksand"/>
              <a:sym typeface="Quicksand"/>
            </a:endParaRPr>
          </a:p>
          <a:p>
            <a:pPr marL="0" lvl="0" indent="0" algn="l" rtl="0">
              <a:spcBef>
                <a:spcPts val="0"/>
              </a:spcBef>
              <a:spcAft>
                <a:spcPts val="0"/>
              </a:spcAft>
              <a:buNone/>
            </a:pPr>
            <a:endParaRPr sz="1000" dirty="0">
              <a:latin typeface="Quicksand"/>
              <a:ea typeface="Quicksand"/>
              <a:cs typeface="Quicksand"/>
              <a:sym typeface="Quicksand"/>
            </a:endParaRPr>
          </a:p>
        </p:txBody>
      </p:sp>
      <p:sp>
        <p:nvSpPr>
          <p:cNvPr id="138" name="Google Shape;138;p21"/>
          <p:cNvSpPr txBox="1"/>
          <p:nvPr/>
        </p:nvSpPr>
        <p:spPr>
          <a:xfrm>
            <a:off x="293525" y="1226325"/>
            <a:ext cx="4289700" cy="3072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 sz="1200" b="1">
                <a:solidFill>
                  <a:schemeClr val="dk1"/>
                </a:solidFill>
                <a:latin typeface="Quicksand"/>
                <a:ea typeface="Quicksand"/>
                <a:cs typeface="Quicksand"/>
                <a:sym typeface="Quicksand"/>
              </a:rPr>
              <a:t>Our uniform consists of:</a:t>
            </a:r>
            <a:endParaRPr sz="1200" b="1">
              <a:solidFill>
                <a:schemeClr val="dk1"/>
              </a:solidFill>
              <a:latin typeface="Quicksand"/>
              <a:ea typeface="Quicksand"/>
              <a:cs typeface="Quicksand"/>
              <a:sym typeface="Quicksand"/>
            </a:endParaRPr>
          </a:p>
          <a:p>
            <a:pPr marL="457200" lvl="0" indent="-304800" algn="l" rtl="0">
              <a:lnSpc>
                <a:spcPct val="115000"/>
              </a:lnSpc>
              <a:spcBef>
                <a:spcPts val="1200"/>
              </a:spcBef>
              <a:spcAft>
                <a:spcPts val="0"/>
              </a:spcAft>
              <a:buClr>
                <a:schemeClr val="dk1"/>
              </a:buClr>
              <a:buSzPts val="1200"/>
              <a:buFont typeface="Quicksand"/>
              <a:buChar char="●"/>
            </a:pPr>
            <a:r>
              <a:rPr lang="en" sz="1200">
                <a:solidFill>
                  <a:schemeClr val="dk1"/>
                </a:solidFill>
                <a:latin typeface="Quicksand"/>
                <a:ea typeface="Quicksand"/>
                <a:cs typeface="Quicksand"/>
                <a:sym typeface="Quicksand"/>
              </a:rPr>
              <a:t>White polo shirt</a:t>
            </a:r>
            <a:endParaRPr sz="1200">
              <a:solidFill>
                <a:schemeClr val="dk1"/>
              </a:solidFill>
              <a:latin typeface="Quicksand"/>
              <a:ea typeface="Quicksand"/>
              <a:cs typeface="Quicksand"/>
              <a:sym typeface="Quicksand"/>
            </a:endParaRPr>
          </a:p>
          <a:p>
            <a:pPr marL="457200" lvl="0" indent="-304800" algn="l" rtl="0">
              <a:lnSpc>
                <a:spcPct val="115000"/>
              </a:lnSpc>
              <a:spcBef>
                <a:spcPts val="0"/>
              </a:spcBef>
              <a:spcAft>
                <a:spcPts val="0"/>
              </a:spcAft>
              <a:buClr>
                <a:schemeClr val="dk1"/>
              </a:buClr>
              <a:buSzPts val="1200"/>
              <a:buFont typeface="Quicksand"/>
              <a:buChar char="●"/>
            </a:pPr>
            <a:r>
              <a:rPr lang="en" sz="1200">
                <a:solidFill>
                  <a:schemeClr val="dk1"/>
                </a:solidFill>
                <a:latin typeface="Quicksand"/>
                <a:ea typeface="Quicksand"/>
                <a:cs typeface="Quicksand"/>
                <a:sym typeface="Quicksand"/>
              </a:rPr>
              <a:t>Navy blue sweater or cardigan (we promote the wearing of jumpers/polo shirts with logos but plain versions in the school colours are acceptable)</a:t>
            </a:r>
            <a:endParaRPr sz="1200">
              <a:solidFill>
                <a:schemeClr val="dk1"/>
              </a:solidFill>
              <a:latin typeface="Quicksand"/>
              <a:ea typeface="Quicksand"/>
              <a:cs typeface="Quicksand"/>
              <a:sym typeface="Quicksand"/>
            </a:endParaRPr>
          </a:p>
          <a:p>
            <a:pPr marL="457200" lvl="0" indent="-304800" algn="l" rtl="0">
              <a:lnSpc>
                <a:spcPct val="115000"/>
              </a:lnSpc>
              <a:spcBef>
                <a:spcPts val="0"/>
              </a:spcBef>
              <a:spcAft>
                <a:spcPts val="0"/>
              </a:spcAft>
              <a:buClr>
                <a:schemeClr val="dk1"/>
              </a:buClr>
              <a:buSzPts val="1200"/>
              <a:buFont typeface="Quicksand"/>
              <a:buChar char="●"/>
            </a:pPr>
            <a:r>
              <a:rPr lang="en" sz="1200">
                <a:solidFill>
                  <a:schemeClr val="dk1"/>
                </a:solidFill>
                <a:latin typeface="Quicksand"/>
                <a:ea typeface="Quicksand"/>
                <a:cs typeface="Quicksand"/>
                <a:sym typeface="Quicksand"/>
              </a:rPr>
              <a:t>Black or grey trousers, shorts or skirts</a:t>
            </a:r>
            <a:endParaRPr sz="1200">
              <a:solidFill>
                <a:schemeClr val="dk1"/>
              </a:solidFill>
              <a:latin typeface="Quicksand"/>
              <a:ea typeface="Quicksand"/>
              <a:cs typeface="Quicksand"/>
              <a:sym typeface="Quicksand"/>
            </a:endParaRPr>
          </a:p>
          <a:p>
            <a:pPr marL="457200" lvl="0" indent="-304800" algn="l" rtl="0">
              <a:lnSpc>
                <a:spcPct val="115000"/>
              </a:lnSpc>
              <a:spcBef>
                <a:spcPts val="0"/>
              </a:spcBef>
              <a:spcAft>
                <a:spcPts val="0"/>
              </a:spcAft>
              <a:buClr>
                <a:schemeClr val="dk1"/>
              </a:buClr>
              <a:buSzPts val="1200"/>
              <a:buFont typeface="Quicksand"/>
              <a:buChar char="●"/>
            </a:pPr>
            <a:r>
              <a:rPr lang="en" sz="1200">
                <a:solidFill>
                  <a:schemeClr val="dk1"/>
                </a:solidFill>
                <a:latin typeface="Quicksand"/>
                <a:ea typeface="Quicksand"/>
                <a:cs typeface="Quicksand"/>
                <a:sym typeface="Quicksand"/>
              </a:rPr>
              <a:t>Blue checked dress</a:t>
            </a:r>
            <a:endParaRPr sz="1200">
              <a:solidFill>
                <a:schemeClr val="dk1"/>
              </a:solidFill>
              <a:latin typeface="Quicksand"/>
              <a:ea typeface="Quicksand"/>
              <a:cs typeface="Quicksand"/>
              <a:sym typeface="Quicksand"/>
            </a:endParaRPr>
          </a:p>
          <a:p>
            <a:pPr marL="457200" lvl="0" indent="-304800" algn="l" rtl="0">
              <a:lnSpc>
                <a:spcPct val="115000"/>
              </a:lnSpc>
              <a:spcBef>
                <a:spcPts val="0"/>
              </a:spcBef>
              <a:spcAft>
                <a:spcPts val="0"/>
              </a:spcAft>
              <a:buClr>
                <a:schemeClr val="dk1"/>
              </a:buClr>
              <a:buSzPts val="1200"/>
              <a:buFont typeface="Quicksand"/>
              <a:buChar char="●"/>
            </a:pPr>
            <a:r>
              <a:rPr lang="en" sz="1200">
                <a:solidFill>
                  <a:schemeClr val="dk1"/>
                </a:solidFill>
                <a:latin typeface="Quicksand"/>
                <a:ea typeface="Quicksand"/>
                <a:cs typeface="Quicksand"/>
                <a:sym typeface="Quicksand"/>
              </a:rPr>
              <a:t>Plain socks or tights in school colours (white, black, navy blue or grey)</a:t>
            </a:r>
            <a:endParaRPr sz="1200">
              <a:solidFill>
                <a:schemeClr val="dk1"/>
              </a:solidFill>
              <a:latin typeface="Quicksand"/>
              <a:ea typeface="Quicksand"/>
              <a:cs typeface="Quicksand"/>
              <a:sym typeface="Quicksand"/>
            </a:endParaRPr>
          </a:p>
          <a:p>
            <a:pPr marL="457200" lvl="0" indent="-304800" algn="l" rtl="0">
              <a:lnSpc>
                <a:spcPct val="115000"/>
              </a:lnSpc>
              <a:spcBef>
                <a:spcPts val="0"/>
              </a:spcBef>
              <a:spcAft>
                <a:spcPts val="0"/>
              </a:spcAft>
              <a:buClr>
                <a:schemeClr val="dk1"/>
              </a:buClr>
              <a:buSzPts val="1200"/>
              <a:buFont typeface="Quicksand"/>
              <a:buChar char="●"/>
            </a:pPr>
            <a:r>
              <a:rPr lang="en" sz="1200">
                <a:solidFill>
                  <a:schemeClr val="dk1"/>
                </a:solidFill>
                <a:latin typeface="Quicksand"/>
                <a:ea typeface="Quicksand"/>
                <a:cs typeface="Quicksand"/>
                <a:sym typeface="Quicksand"/>
              </a:rPr>
              <a:t>Plain headscarves in school colours</a:t>
            </a:r>
            <a:endParaRPr sz="1200">
              <a:solidFill>
                <a:schemeClr val="dk1"/>
              </a:solidFill>
              <a:latin typeface="Quicksand"/>
              <a:ea typeface="Quicksand"/>
              <a:cs typeface="Quicksand"/>
              <a:sym typeface="Quicksand"/>
            </a:endParaRPr>
          </a:p>
          <a:p>
            <a:pPr marL="457200" lvl="0" indent="-304800" algn="l" rtl="0">
              <a:lnSpc>
                <a:spcPct val="115000"/>
              </a:lnSpc>
              <a:spcBef>
                <a:spcPts val="0"/>
              </a:spcBef>
              <a:spcAft>
                <a:spcPts val="0"/>
              </a:spcAft>
              <a:buClr>
                <a:schemeClr val="dk1"/>
              </a:buClr>
              <a:buSzPts val="1200"/>
              <a:buFont typeface="Quicksand"/>
              <a:buChar char="●"/>
            </a:pPr>
            <a:r>
              <a:rPr lang="en" sz="1200">
                <a:solidFill>
                  <a:schemeClr val="dk1"/>
                </a:solidFill>
                <a:latin typeface="Quicksand"/>
                <a:ea typeface="Quicksand"/>
                <a:cs typeface="Quicksand"/>
                <a:sym typeface="Quicksand"/>
              </a:rPr>
              <a:t>Plain and discreet headbands and hair ties </a:t>
            </a:r>
            <a:endParaRPr sz="1200">
              <a:solidFill>
                <a:schemeClr val="dk1"/>
              </a:solidFill>
              <a:latin typeface="Quicksand"/>
              <a:ea typeface="Quicksand"/>
              <a:cs typeface="Quicksand"/>
              <a:sym typeface="Quicksand"/>
            </a:endParaRPr>
          </a:p>
          <a:p>
            <a:pPr marL="457200" lvl="0" indent="-304800" algn="l" rtl="0">
              <a:lnSpc>
                <a:spcPct val="115000"/>
              </a:lnSpc>
              <a:spcBef>
                <a:spcPts val="0"/>
              </a:spcBef>
              <a:spcAft>
                <a:spcPts val="0"/>
              </a:spcAft>
              <a:buClr>
                <a:schemeClr val="dk1"/>
              </a:buClr>
              <a:buSzPts val="1200"/>
              <a:buFont typeface="Quicksand"/>
              <a:buChar char="●"/>
            </a:pPr>
            <a:r>
              <a:rPr lang="en" sz="1200">
                <a:solidFill>
                  <a:schemeClr val="dk1"/>
                </a:solidFill>
                <a:latin typeface="Quicksand"/>
                <a:ea typeface="Quicksand"/>
                <a:cs typeface="Quicksand"/>
                <a:sym typeface="Quicksand"/>
              </a:rPr>
              <a:t>A peaked cap for summer protection (sunglasses are not permitted)</a:t>
            </a:r>
            <a:endParaRPr sz="1200">
              <a:solidFill>
                <a:schemeClr val="dk1"/>
              </a:solidFill>
              <a:latin typeface="Quicksand"/>
              <a:ea typeface="Quicksand"/>
              <a:cs typeface="Quicksand"/>
              <a:sym typeface="Quicksand"/>
            </a:endParaRPr>
          </a:p>
        </p:txBody>
      </p:sp>
      <p:sp>
        <p:nvSpPr>
          <p:cNvPr id="139" name="Google Shape;139;p21"/>
          <p:cNvSpPr txBox="1"/>
          <p:nvPr/>
        </p:nvSpPr>
        <p:spPr>
          <a:xfrm>
            <a:off x="5260475" y="250350"/>
            <a:ext cx="3760200" cy="2062073"/>
          </a:xfrm>
          <a:prstGeom prst="rect">
            <a:avLst/>
          </a:prstGeom>
          <a:solidFill>
            <a:srgbClr val="D9EAD3"/>
          </a:solid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 sz="1000" b="1" dirty="0">
                <a:solidFill>
                  <a:schemeClr val="dk1"/>
                </a:solidFill>
                <a:latin typeface="Quicksand"/>
                <a:ea typeface="Quicksand"/>
                <a:cs typeface="Quicksand"/>
                <a:sym typeface="Quicksand"/>
              </a:rPr>
              <a:t>Footwear: </a:t>
            </a:r>
            <a:r>
              <a:rPr lang="en" sz="1000" dirty="0">
                <a:solidFill>
                  <a:schemeClr val="dk1"/>
                </a:solidFill>
                <a:latin typeface="Quicksand"/>
                <a:ea typeface="Quicksand"/>
                <a:cs typeface="Quicksand"/>
                <a:sym typeface="Quicksand"/>
              </a:rPr>
              <a:t>Black flat sensible, safe shoes or ankle high boots with good grip on the sole. Alternatively, smart, black trainers with no white or coloured flashes or patterns. Bright coloured laces are not permitted</a:t>
            </a:r>
            <a:endParaRPr sz="1000" dirty="0">
              <a:solidFill>
                <a:schemeClr val="dk1"/>
              </a:solidFill>
              <a:latin typeface="Quicksand"/>
              <a:ea typeface="Quicksand"/>
              <a:cs typeface="Quicksand"/>
              <a:sym typeface="Quicksand"/>
            </a:endParaRPr>
          </a:p>
          <a:p>
            <a:pPr marL="0" lvl="0" indent="0" algn="l" rtl="0">
              <a:lnSpc>
                <a:spcPct val="115000"/>
              </a:lnSpc>
              <a:spcBef>
                <a:spcPts val="1200"/>
              </a:spcBef>
              <a:spcAft>
                <a:spcPts val="1200"/>
              </a:spcAft>
              <a:buNone/>
            </a:pPr>
            <a:r>
              <a:rPr lang="en" sz="1000" dirty="0">
                <a:solidFill>
                  <a:schemeClr val="dk1"/>
                </a:solidFill>
                <a:latin typeface="Quicksand"/>
                <a:ea typeface="Quicksand"/>
                <a:cs typeface="Quicksand"/>
                <a:sym typeface="Quicksand"/>
              </a:rPr>
              <a:t>High heels, flip flops, open-toed sandals, steel toed shoes/boots and greater than ankle high boots are unsafe &amp; not appropriate for school.  Pupils may wear boots to/from school but will need to bring a pair of shoes to change into</a:t>
            </a:r>
            <a:endParaRPr sz="1000" dirty="0">
              <a:solidFill>
                <a:schemeClr val="dk1"/>
              </a:solidFill>
              <a:latin typeface="Quicksand"/>
              <a:ea typeface="Quicksand"/>
              <a:cs typeface="Quicksand"/>
              <a:sym typeface="Quicksand"/>
            </a:endParaRPr>
          </a:p>
        </p:txBody>
      </p:sp>
      <p:sp>
        <p:nvSpPr>
          <p:cNvPr id="140" name="Google Shape;140;p21"/>
          <p:cNvSpPr txBox="1"/>
          <p:nvPr/>
        </p:nvSpPr>
        <p:spPr>
          <a:xfrm>
            <a:off x="5260475" y="2086673"/>
            <a:ext cx="3760200" cy="1908600"/>
          </a:xfrm>
          <a:prstGeom prst="rect">
            <a:avLst/>
          </a:prstGeom>
          <a:solidFill>
            <a:srgbClr val="D9D2E9"/>
          </a:solid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 sz="1000" b="1" dirty="0">
                <a:solidFill>
                  <a:schemeClr val="dk1"/>
                </a:solidFill>
                <a:latin typeface="Quicksand"/>
                <a:ea typeface="Quicksand"/>
                <a:cs typeface="Quicksand"/>
                <a:sym typeface="Quicksand"/>
              </a:rPr>
              <a:t>Jewellery: </a:t>
            </a:r>
            <a:r>
              <a:rPr lang="en" sz="1000" dirty="0">
                <a:solidFill>
                  <a:schemeClr val="dk1"/>
                </a:solidFill>
                <a:latin typeface="Quicksand"/>
                <a:ea typeface="Quicksand"/>
                <a:cs typeface="Quicksand"/>
                <a:sym typeface="Quicksand"/>
              </a:rPr>
              <a:t>It is encouraged that pupils do not wear jewellery to school, especially as individuals become very upset if a treasured piece of jewellery goes missing or is damaged. The only acceptable items of jewellery permitted are small studs for pierced ears and sensible watches. Please note that the school will be unable to take any responsibility for any jewellery/watches lost or damaged.</a:t>
            </a:r>
            <a:endParaRPr sz="1000" dirty="0">
              <a:solidFill>
                <a:schemeClr val="dk1"/>
              </a:solidFill>
              <a:latin typeface="Quicksand"/>
              <a:ea typeface="Quicksand"/>
              <a:cs typeface="Quicksand"/>
              <a:sym typeface="Quicksand"/>
            </a:endParaRPr>
          </a:p>
          <a:p>
            <a:pPr marL="0" lvl="0" indent="0" algn="l" rtl="0">
              <a:lnSpc>
                <a:spcPct val="115000"/>
              </a:lnSpc>
              <a:spcBef>
                <a:spcPts val="1200"/>
              </a:spcBef>
              <a:spcAft>
                <a:spcPts val="1200"/>
              </a:spcAft>
              <a:buNone/>
            </a:pPr>
            <a:r>
              <a:rPr lang="en" sz="1000" dirty="0">
                <a:solidFill>
                  <a:schemeClr val="dk1"/>
                </a:solidFill>
                <a:latin typeface="Quicksand"/>
                <a:ea typeface="Quicksand"/>
                <a:cs typeface="Quicksand"/>
                <a:sym typeface="Quicksand"/>
              </a:rPr>
              <a:t>Make up: No make-up is to be worn to school (this includes nail polish)</a:t>
            </a:r>
            <a:endParaRPr lang="en-GB" sz="1000" dirty="0">
              <a:solidFill>
                <a:schemeClr val="dk1"/>
              </a:solidFill>
              <a:latin typeface="Quicksand"/>
              <a:ea typeface="Quicksand"/>
              <a:cs typeface="Quicksand"/>
              <a:sym typeface="Quicksand"/>
            </a:endParaRPr>
          </a:p>
        </p:txBody>
      </p:sp>
      <p:sp>
        <p:nvSpPr>
          <p:cNvPr id="141" name="Google Shape;141;p21"/>
          <p:cNvSpPr txBox="1"/>
          <p:nvPr/>
        </p:nvSpPr>
        <p:spPr>
          <a:xfrm>
            <a:off x="5742425" y="4152088"/>
            <a:ext cx="3284100" cy="800400"/>
          </a:xfrm>
          <a:prstGeom prst="rect">
            <a:avLst/>
          </a:prstGeom>
          <a:solidFill>
            <a:srgbClr val="EAD1DC"/>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dk1"/>
                </a:solidFill>
                <a:latin typeface="Quicksand"/>
                <a:ea typeface="Quicksand"/>
                <a:cs typeface="Quicksand"/>
                <a:sym typeface="Quicksand"/>
              </a:rPr>
              <a:t>Please label all school clothes with your child’s name.</a:t>
            </a:r>
            <a:r>
              <a:rPr lang="en" sz="1000">
                <a:solidFill>
                  <a:schemeClr val="dk1"/>
                </a:solidFill>
                <a:latin typeface="Quicksand"/>
                <a:ea typeface="Quicksand"/>
                <a:cs typeface="Quicksand"/>
                <a:sym typeface="Quicksand"/>
              </a:rPr>
              <a:t> We do our best to re-unite children with clothes they leave lying around the playground and building. </a:t>
            </a:r>
            <a:endParaRPr sz="1000">
              <a:latin typeface="Quicksand"/>
              <a:ea typeface="Quicksand"/>
              <a:cs typeface="Quicksand"/>
              <a:sym typeface="Quicksan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8E3F7"/>
        </a:solidFill>
        <a:effectLst/>
      </p:bgPr>
    </p:bg>
    <p:spTree>
      <p:nvGrpSpPr>
        <p:cNvPr id="1" name="Shape 169"/>
        <p:cNvGrpSpPr/>
        <p:nvPr/>
      </p:nvGrpSpPr>
      <p:grpSpPr>
        <a:xfrm>
          <a:off x="0" y="0"/>
          <a:ext cx="0" cy="0"/>
          <a:chOff x="0" y="0"/>
          <a:chExt cx="0" cy="0"/>
        </a:xfrm>
      </p:grpSpPr>
      <p:sp>
        <p:nvSpPr>
          <p:cNvPr id="170" name="Google Shape;170;p24"/>
          <p:cNvSpPr/>
          <p:nvPr/>
        </p:nvSpPr>
        <p:spPr>
          <a:xfrm>
            <a:off x="0" y="5008438"/>
            <a:ext cx="9144000" cy="135000"/>
          </a:xfrm>
          <a:prstGeom prst="rect">
            <a:avLst/>
          </a:prstGeom>
          <a:solidFill>
            <a:srgbClr val="1C4587"/>
          </a:solidFill>
          <a:ln w="9525"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4"/>
          <p:cNvSpPr/>
          <p:nvPr/>
        </p:nvSpPr>
        <p:spPr>
          <a:xfrm>
            <a:off x="0" y="4873450"/>
            <a:ext cx="9144000" cy="135000"/>
          </a:xfrm>
          <a:prstGeom prst="rect">
            <a:avLst/>
          </a:prstGeom>
          <a:solidFill>
            <a:srgbClr val="1155CC"/>
          </a:solidFill>
          <a:ln w="952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4"/>
          <p:cNvSpPr/>
          <p:nvPr/>
        </p:nvSpPr>
        <p:spPr>
          <a:xfrm>
            <a:off x="0" y="4738450"/>
            <a:ext cx="9144000" cy="135000"/>
          </a:xfrm>
          <a:prstGeom prst="rect">
            <a:avLst/>
          </a:prstGeom>
          <a:solidFill>
            <a:srgbClr val="3C78D8"/>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3" name="Google Shape;173;p24"/>
          <p:cNvPicPr preferRelativeResize="0"/>
          <p:nvPr/>
        </p:nvPicPr>
        <p:blipFill>
          <a:blip r:embed="rId3">
            <a:alphaModFix/>
          </a:blip>
          <a:stretch>
            <a:fillRect/>
          </a:stretch>
        </p:blipFill>
        <p:spPr>
          <a:xfrm>
            <a:off x="3850300" y="4350747"/>
            <a:ext cx="1620776" cy="694774"/>
          </a:xfrm>
          <a:prstGeom prst="rect">
            <a:avLst/>
          </a:prstGeom>
          <a:noFill/>
          <a:ln>
            <a:noFill/>
          </a:ln>
        </p:spPr>
      </p:pic>
      <p:sp>
        <p:nvSpPr>
          <p:cNvPr id="174" name="Google Shape;174;p24"/>
          <p:cNvSpPr txBox="1"/>
          <p:nvPr/>
        </p:nvSpPr>
        <p:spPr>
          <a:xfrm>
            <a:off x="107475" y="76800"/>
            <a:ext cx="44373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b="1">
                <a:solidFill>
                  <a:srgbClr val="1C4587"/>
                </a:solidFill>
                <a:latin typeface="Quicksand"/>
                <a:ea typeface="Quicksand"/>
                <a:cs typeface="Quicksand"/>
                <a:sym typeface="Quicksand"/>
              </a:rPr>
              <a:t>Statutory testing</a:t>
            </a:r>
            <a:endParaRPr b="1" i="1">
              <a:solidFill>
                <a:srgbClr val="1C4587"/>
              </a:solidFill>
              <a:latin typeface="Quicksand"/>
              <a:ea typeface="Quicksand"/>
              <a:cs typeface="Quicksand"/>
              <a:sym typeface="Quicksand"/>
            </a:endParaRPr>
          </a:p>
        </p:txBody>
      </p:sp>
      <p:sp>
        <p:nvSpPr>
          <p:cNvPr id="175" name="Google Shape;175;p24"/>
          <p:cNvSpPr txBox="1"/>
          <p:nvPr/>
        </p:nvSpPr>
        <p:spPr>
          <a:xfrm>
            <a:off x="176575" y="637175"/>
            <a:ext cx="8413800" cy="1800463"/>
          </a:xfrm>
          <a:prstGeom prst="rect">
            <a:avLst/>
          </a:prstGeom>
          <a:solidFill>
            <a:srgbClr val="EAD1DC"/>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latin typeface="Quicksand"/>
                <a:ea typeface="Quicksand"/>
                <a:cs typeface="Quicksand"/>
                <a:sym typeface="Quicksand"/>
              </a:rPr>
              <a:t>Year 3</a:t>
            </a:r>
            <a:endParaRPr b="1" dirty="0">
              <a:latin typeface="Quicksand"/>
              <a:ea typeface="Quicksand"/>
              <a:cs typeface="Quicksand"/>
              <a:sym typeface="Quicksand"/>
            </a:endParaRPr>
          </a:p>
          <a:p>
            <a:pPr marL="0" lvl="0" indent="0" algn="l" rtl="0">
              <a:spcBef>
                <a:spcPts val="0"/>
              </a:spcBef>
              <a:spcAft>
                <a:spcPts val="0"/>
              </a:spcAft>
              <a:buNone/>
            </a:pPr>
            <a:r>
              <a:rPr lang="en" sz="1300" dirty="0">
                <a:solidFill>
                  <a:schemeClr val="dk1"/>
                </a:solidFill>
                <a:latin typeface="Quicksand"/>
                <a:ea typeface="Quicksand"/>
                <a:cs typeface="Quicksand"/>
                <a:sym typeface="Quicksand"/>
              </a:rPr>
              <a:t>In June </a:t>
            </a:r>
            <a:r>
              <a:rPr lang="en-GB" sz="1300" dirty="0">
                <a:solidFill>
                  <a:schemeClr val="dk1"/>
                </a:solidFill>
                <a:latin typeface="Quicksand"/>
                <a:ea typeface="Quicksand"/>
                <a:cs typeface="Quicksand"/>
                <a:sym typeface="Quicksand"/>
              </a:rPr>
              <a:t>of </a:t>
            </a:r>
            <a:r>
              <a:rPr lang="en-GB" sz="1300" b="1" dirty="0">
                <a:solidFill>
                  <a:schemeClr val="dk1"/>
                </a:solidFill>
                <a:latin typeface="Quicksand"/>
                <a:ea typeface="Quicksand"/>
                <a:cs typeface="Quicksand"/>
                <a:sym typeface="Quicksand"/>
              </a:rPr>
              <a:t>Year 4</a:t>
            </a:r>
            <a:r>
              <a:rPr lang="en" sz="1300" dirty="0">
                <a:solidFill>
                  <a:schemeClr val="dk1"/>
                </a:solidFill>
                <a:latin typeface="Quicksand"/>
                <a:ea typeface="Quicksand"/>
                <a:cs typeface="Quicksand"/>
                <a:sym typeface="Quicksand"/>
              </a:rPr>
              <a:t>, the children will take a Multiplication test. The purpose of the MTC is to make sure the times tables knowledge is at the expected level so that they can access the Year 5 curriculum. </a:t>
            </a:r>
          </a:p>
          <a:p>
            <a:pPr marL="0" lvl="0" indent="0" algn="l" rtl="0">
              <a:spcBef>
                <a:spcPts val="0"/>
              </a:spcBef>
              <a:spcAft>
                <a:spcPts val="0"/>
              </a:spcAft>
              <a:buNone/>
            </a:pPr>
            <a:r>
              <a:rPr lang="en" sz="1300" dirty="0">
                <a:solidFill>
                  <a:schemeClr val="dk1"/>
                </a:solidFill>
                <a:latin typeface="Quicksand"/>
                <a:ea typeface="Quicksand"/>
                <a:cs typeface="Quicksand"/>
                <a:sym typeface="Quicksand"/>
              </a:rPr>
              <a:t>We start that journey here in Year 3. The teachers will be working on these with the children in class but a good way to prepare is start early and build a daily routine practising the times tables. The children also have access to </a:t>
            </a:r>
            <a:r>
              <a:rPr lang="en" sz="1300" u="sng" dirty="0">
                <a:solidFill>
                  <a:schemeClr val="dk1"/>
                </a:solidFill>
                <a:latin typeface="Quicksand"/>
                <a:ea typeface="Quicksand"/>
                <a:cs typeface="Quicksand"/>
                <a:sym typeface="Quicksand"/>
              </a:rPr>
              <a:t>Timestable Rockstars.</a:t>
            </a:r>
            <a:r>
              <a:rPr lang="en" sz="1300" dirty="0">
                <a:solidFill>
                  <a:schemeClr val="dk1"/>
                </a:solidFill>
                <a:latin typeface="Quicksand"/>
                <a:ea typeface="Quicksand"/>
                <a:cs typeface="Quicksand"/>
                <a:sym typeface="Quicksand"/>
              </a:rPr>
              <a:t> We will share their login details with the children and share with families within the first few weeks of term. With regular practise the children will learn all the questions and gain confidence. </a:t>
            </a:r>
            <a:endParaRPr dirty="0">
              <a:latin typeface="Quicksand"/>
              <a:ea typeface="Quicksand"/>
              <a:cs typeface="Quicksand"/>
              <a:sym typeface="Quicksand"/>
            </a:endParaRPr>
          </a:p>
        </p:txBody>
      </p:sp>
      <p:sp>
        <p:nvSpPr>
          <p:cNvPr id="177" name="Google Shape;177;p24"/>
          <p:cNvSpPr txBox="1"/>
          <p:nvPr/>
        </p:nvSpPr>
        <p:spPr>
          <a:xfrm>
            <a:off x="6302700" y="176850"/>
            <a:ext cx="2510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Delete as appropriate</a:t>
            </a:r>
            <a:endParaRPr/>
          </a:p>
        </p:txBody>
      </p:sp>
      <p:pic>
        <p:nvPicPr>
          <p:cNvPr id="2" name="Picture 1">
            <a:extLst>
              <a:ext uri="{FF2B5EF4-FFF2-40B4-BE49-F238E27FC236}">
                <a16:creationId xmlns:a16="http://schemas.microsoft.com/office/drawing/2014/main" id="{8FC6A7D2-FC1B-424A-AB9F-7E54F143EA57}"/>
              </a:ext>
            </a:extLst>
          </p:cNvPr>
          <p:cNvPicPr>
            <a:picLocks noChangeAspect="1"/>
          </p:cNvPicPr>
          <p:nvPr/>
        </p:nvPicPr>
        <p:blipFill>
          <a:blip r:embed="rId4"/>
          <a:stretch>
            <a:fillRect/>
          </a:stretch>
        </p:blipFill>
        <p:spPr>
          <a:xfrm>
            <a:off x="0" y="2420978"/>
            <a:ext cx="3702399" cy="2169197"/>
          </a:xfrm>
          <a:prstGeom prst="rect">
            <a:avLst/>
          </a:prstGeom>
        </p:spPr>
      </p:pic>
      <p:pic>
        <p:nvPicPr>
          <p:cNvPr id="3" name="Picture 2">
            <a:extLst>
              <a:ext uri="{FF2B5EF4-FFF2-40B4-BE49-F238E27FC236}">
                <a16:creationId xmlns:a16="http://schemas.microsoft.com/office/drawing/2014/main" id="{2FA8EA65-95AB-4258-8296-6A35A2A34E30}"/>
              </a:ext>
            </a:extLst>
          </p:cNvPr>
          <p:cNvPicPr>
            <a:picLocks noChangeAspect="1"/>
          </p:cNvPicPr>
          <p:nvPr/>
        </p:nvPicPr>
        <p:blipFill rotWithShape="1">
          <a:blip r:embed="rId5"/>
          <a:srcRect l="827" r="2305"/>
          <a:stretch/>
        </p:blipFill>
        <p:spPr>
          <a:xfrm>
            <a:off x="3722421" y="3102391"/>
            <a:ext cx="5386283" cy="752834"/>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8E3F7"/>
        </a:solidFill>
        <a:effectLst/>
      </p:bgPr>
    </p:bg>
    <p:spTree>
      <p:nvGrpSpPr>
        <p:cNvPr id="1" name="Shape 194"/>
        <p:cNvGrpSpPr/>
        <p:nvPr/>
      </p:nvGrpSpPr>
      <p:grpSpPr>
        <a:xfrm>
          <a:off x="0" y="0"/>
          <a:ext cx="0" cy="0"/>
          <a:chOff x="0" y="0"/>
          <a:chExt cx="0" cy="0"/>
        </a:xfrm>
      </p:grpSpPr>
      <p:sp>
        <p:nvSpPr>
          <p:cNvPr id="195" name="Google Shape;195;p26"/>
          <p:cNvSpPr/>
          <p:nvPr/>
        </p:nvSpPr>
        <p:spPr>
          <a:xfrm>
            <a:off x="0" y="5008438"/>
            <a:ext cx="9144000" cy="135000"/>
          </a:xfrm>
          <a:prstGeom prst="rect">
            <a:avLst/>
          </a:prstGeom>
          <a:solidFill>
            <a:srgbClr val="1C4587"/>
          </a:solidFill>
          <a:ln w="9525"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6"/>
          <p:cNvSpPr/>
          <p:nvPr/>
        </p:nvSpPr>
        <p:spPr>
          <a:xfrm>
            <a:off x="0" y="4873450"/>
            <a:ext cx="9144000" cy="135000"/>
          </a:xfrm>
          <a:prstGeom prst="rect">
            <a:avLst/>
          </a:prstGeom>
          <a:solidFill>
            <a:srgbClr val="1155CC"/>
          </a:solidFill>
          <a:ln w="952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6"/>
          <p:cNvSpPr/>
          <p:nvPr/>
        </p:nvSpPr>
        <p:spPr>
          <a:xfrm>
            <a:off x="0" y="4738450"/>
            <a:ext cx="9144000" cy="135000"/>
          </a:xfrm>
          <a:prstGeom prst="rect">
            <a:avLst/>
          </a:prstGeom>
          <a:solidFill>
            <a:srgbClr val="3C78D8"/>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8" name="Google Shape;198;p26"/>
          <p:cNvPicPr preferRelativeResize="0"/>
          <p:nvPr/>
        </p:nvPicPr>
        <p:blipFill>
          <a:blip r:embed="rId3">
            <a:alphaModFix/>
          </a:blip>
          <a:stretch>
            <a:fillRect/>
          </a:stretch>
        </p:blipFill>
        <p:spPr>
          <a:xfrm>
            <a:off x="3865650" y="4204897"/>
            <a:ext cx="1620776" cy="694774"/>
          </a:xfrm>
          <a:prstGeom prst="rect">
            <a:avLst/>
          </a:prstGeom>
          <a:noFill/>
          <a:ln>
            <a:noFill/>
          </a:ln>
        </p:spPr>
      </p:pic>
      <p:sp>
        <p:nvSpPr>
          <p:cNvPr id="199" name="Google Shape;199;p26"/>
          <p:cNvSpPr txBox="1"/>
          <p:nvPr/>
        </p:nvSpPr>
        <p:spPr>
          <a:xfrm>
            <a:off x="1228300" y="153550"/>
            <a:ext cx="6402600" cy="1015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700" b="1">
                <a:solidFill>
                  <a:srgbClr val="1C4587"/>
                </a:solidFill>
                <a:latin typeface="Quicksand"/>
                <a:ea typeface="Quicksand"/>
                <a:cs typeface="Quicksand"/>
                <a:sym typeface="Quicksand"/>
              </a:rPr>
              <a:t>Special educational needs and or disabilities (SEND)</a:t>
            </a:r>
            <a:endParaRPr b="1" i="1">
              <a:solidFill>
                <a:srgbClr val="1C4587"/>
              </a:solidFill>
              <a:latin typeface="Quicksand"/>
              <a:ea typeface="Quicksand"/>
              <a:cs typeface="Quicksand"/>
              <a:sym typeface="Quicksand"/>
            </a:endParaRPr>
          </a:p>
        </p:txBody>
      </p:sp>
      <p:sp>
        <p:nvSpPr>
          <p:cNvPr id="200" name="Google Shape;200;p26"/>
          <p:cNvSpPr txBox="1"/>
          <p:nvPr/>
        </p:nvSpPr>
        <p:spPr>
          <a:xfrm>
            <a:off x="268700" y="1220625"/>
            <a:ext cx="8401414" cy="2554515"/>
          </a:xfrm>
          <a:prstGeom prst="rect">
            <a:avLst/>
          </a:prstGeom>
          <a:noFill/>
          <a:ln>
            <a:noFill/>
          </a:ln>
        </p:spPr>
        <p:txBody>
          <a:bodyPr spcFirstLastPara="1" wrap="square" lIns="91425" tIns="91425" rIns="91425" bIns="91425" anchor="t" anchorCtr="0">
            <a:spAutoFit/>
          </a:bodyPr>
          <a:lstStyle/>
          <a:p>
            <a:pPr rtl="0">
              <a:spcBef>
                <a:spcPts val="0"/>
              </a:spcBef>
              <a:spcAft>
                <a:spcPts val="0"/>
              </a:spcAft>
            </a:pPr>
            <a:r>
              <a:rPr lang="en-GB" sz="1800" b="0" i="0" u="none" strike="noStrike" dirty="0">
                <a:solidFill>
                  <a:srgbClr val="000000"/>
                </a:solidFill>
                <a:effectLst/>
                <a:latin typeface="Quicksand" panose="020B0604020202020204" charset="0"/>
              </a:rPr>
              <a:t>The SEND coordinator (SENDCo) at James Wolfe Primary School and Centre for Deaf Children is Carol </a:t>
            </a:r>
            <a:r>
              <a:rPr lang="en-GB" sz="1800" b="0" i="0" u="none" strike="noStrike" dirty="0" err="1">
                <a:solidFill>
                  <a:srgbClr val="000000"/>
                </a:solidFill>
                <a:effectLst/>
                <a:latin typeface="Quicksand" panose="020B0604020202020204" charset="0"/>
              </a:rPr>
              <a:t>Minkoulou</a:t>
            </a:r>
            <a:r>
              <a:rPr lang="en-GB" sz="1800" b="0" i="0" u="none" strike="noStrike" dirty="0">
                <a:solidFill>
                  <a:srgbClr val="000000"/>
                </a:solidFill>
                <a:effectLst/>
                <a:latin typeface="Quicksand" panose="020B0604020202020204" charset="0"/>
              </a:rPr>
              <a:t>.</a:t>
            </a:r>
            <a:endParaRPr lang="en-GB" b="0" dirty="0">
              <a:effectLst/>
            </a:endParaRPr>
          </a:p>
          <a:p>
            <a:pPr rtl="0">
              <a:spcBef>
                <a:spcPts val="0"/>
              </a:spcBef>
              <a:spcAft>
                <a:spcPts val="0"/>
              </a:spcAft>
            </a:pPr>
            <a:br>
              <a:rPr lang="en-GB" b="0" dirty="0">
                <a:effectLst/>
              </a:rPr>
            </a:br>
            <a:r>
              <a:rPr lang="en-GB" sz="1800" b="0" i="0" u="none" strike="noStrike" dirty="0">
                <a:solidFill>
                  <a:srgbClr val="000000"/>
                </a:solidFill>
                <a:effectLst/>
                <a:latin typeface="Quicksand" panose="020B0604020202020204" charset="0"/>
              </a:rPr>
              <a:t>If you have any SEND related concerns, please remember that your class teacher is the first point of contact, as they are the people in class with your children each day. </a:t>
            </a:r>
            <a:endParaRPr lang="en-GB" b="0" dirty="0">
              <a:effectLst/>
            </a:endParaRPr>
          </a:p>
          <a:p>
            <a:br>
              <a:rPr lang="en-GB" b="0" dirty="0">
                <a:effectLst/>
              </a:rPr>
            </a:br>
            <a:r>
              <a:rPr lang="en-GB" sz="1800" b="0" i="0" u="none" strike="noStrike" dirty="0">
                <a:solidFill>
                  <a:srgbClr val="000000"/>
                </a:solidFill>
                <a:effectLst/>
                <a:latin typeface="Quicksand" panose="020B0604020202020204" charset="0"/>
              </a:rPr>
              <a:t>Your class teacher will then share these concerns with Ms </a:t>
            </a:r>
            <a:r>
              <a:rPr lang="en-GB" sz="1800" b="0" i="0" u="none" strike="noStrike" dirty="0" err="1">
                <a:solidFill>
                  <a:srgbClr val="000000"/>
                </a:solidFill>
                <a:effectLst/>
                <a:latin typeface="Quicksand" panose="020B0604020202020204" charset="0"/>
              </a:rPr>
              <a:t>Minkoulou</a:t>
            </a:r>
            <a:r>
              <a:rPr lang="en-GB" sz="1800" b="0" i="0" u="none" strike="noStrike" dirty="0">
                <a:solidFill>
                  <a:srgbClr val="000000"/>
                </a:solidFill>
                <a:effectLst/>
                <a:latin typeface="Quicksand" panose="020B0604020202020204" charset="0"/>
              </a:rPr>
              <a:t> so appropriate support can be put in place if needed.</a:t>
            </a:r>
            <a:endParaRPr dirty="0">
              <a:latin typeface="Quicksand"/>
              <a:ea typeface="Quicksand"/>
              <a:cs typeface="Quicksand"/>
              <a:sym typeface="Quicksand"/>
            </a:endParaRPr>
          </a:p>
        </p:txBody>
      </p:sp>
      <p:sp>
        <p:nvSpPr>
          <p:cNvPr id="3" name="TextBox 2">
            <a:extLst>
              <a:ext uri="{FF2B5EF4-FFF2-40B4-BE49-F238E27FC236}">
                <a16:creationId xmlns:a16="http://schemas.microsoft.com/office/drawing/2014/main" id="{88B882D0-6CC3-097F-3A1C-A8C0E1510B06}"/>
              </a:ext>
            </a:extLst>
          </p:cNvPr>
          <p:cNvSpPr txBox="1"/>
          <p:nvPr/>
        </p:nvSpPr>
        <p:spPr>
          <a:xfrm>
            <a:off x="2288658" y="2424507"/>
            <a:ext cx="4577316" cy="307777"/>
          </a:xfrm>
          <a:prstGeom prst="rect">
            <a:avLst/>
          </a:prstGeom>
          <a:noFill/>
        </p:spPr>
        <p:txBody>
          <a:bodyPr wrap="square">
            <a:spAutoFit/>
          </a:bodyPr>
          <a:lstStyle/>
          <a:p>
            <a:r>
              <a:rPr lang="en-GB" b="0" dirty="0">
                <a:effectLst/>
              </a:rPr>
              <a:t> </a:t>
            </a:r>
            <a:endParaRPr lang="en-GB" dirty="0"/>
          </a:p>
        </p:txBody>
      </p:sp>
      <p:pic>
        <p:nvPicPr>
          <p:cNvPr id="1026" name="Picture 2">
            <a:extLst>
              <a:ext uri="{FF2B5EF4-FFF2-40B4-BE49-F238E27FC236}">
                <a16:creationId xmlns:a16="http://schemas.microsoft.com/office/drawing/2014/main" id="{542EF3CE-0FC3-1410-971E-058DE6BEFF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1384" y="2888962"/>
            <a:ext cx="1143000" cy="1714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8E3F7"/>
        </a:solidFill>
        <a:effectLst/>
      </p:bgPr>
    </p:bg>
    <p:spTree>
      <p:nvGrpSpPr>
        <p:cNvPr id="1" name="Shape 204"/>
        <p:cNvGrpSpPr/>
        <p:nvPr/>
      </p:nvGrpSpPr>
      <p:grpSpPr>
        <a:xfrm>
          <a:off x="0" y="0"/>
          <a:ext cx="0" cy="0"/>
          <a:chOff x="0" y="0"/>
          <a:chExt cx="0" cy="0"/>
        </a:xfrm>
      </p:grpSpPr>
      <p:sp>
        <p:nvSpPr>
          <p:cNvPr id="205" name="Google Shape;205;p27"/>
          <p:cNvSpPr/>
          <p:nvPr/>
        </p:nvSpPr>
        <p:spPr>
          <a:xfrm>
            <a:off x="0" y="5008438"/>
            <a:ext cx="9144000" cy="135000"/>
          </a:xfrm>
          <a:prstGeom prst="rect">
            <a:avLst/>
          </a:prstGeom>
          <a:solidFill>
            <a:srgbClr val="1C4587"/>
          </a:solidFill>
          <a:ln w="9525"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7"/>
          <p:cNvSpPr/>
          <p:nvPr/>
        </p:nvSpPr>
        <p:spPr>
          <a:xfrm>
            <a:off x="0" y="4873450"/>
            <a:ext cx="9144000" cy="135000"/>
          </a:xfrm>
          <a:prstGeom prst="rect">
            <a:avLst/>
          </a:prstGeom>
          <a:solidFill>
            <a:srgbClr val="1155CC"/>
          </a:solidFill>
          <a:ln w="952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7"/>
          <p:cNvSpPr/>
          <p:nvPr/>
        </p:nvSpPr>
        <p:spPr>
          <a:xfrm>
            <a:off x="0" y="4738450"/>
            <a:ext cx="9144000" cy="135000"/>
          </a:xfrm>
          <a:prstGeom prst="rect">
            <a:avLst/>
          </a:prstGeom>
          <a:solidFill>
            <a:srgbClr val="3C78D8"/>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8" name="Google Shape;208;p27"/>
          <p:cNvPicPr preferRelativeResize="0"/>
          <p:nvPr/>
        </p:nvPicPr>
        <p:blipFill>
          <a:blip r:embed="rId3">
            <a:alphaModFix/>
          </a:blip>
          <a:stretch>
            <a:fillRect/>
          </a:stretch>
        </p:blipFill>
        <p:spPr>
          <a:xfrm>
            <a:off x="3865650" y="4204897"/>
            <a:ext cx="1620776" cy="694774"/>
          </a:xfrm>
          <a:prstGeom prst="rect">
            <a:avLst/>
          </a:prstGeom>
          <a:noFill/>
          <a:ln>
            <a:noFill/>
          </a:ln>
        </p:spPr>
      </p:pic>
      <p:sp>
        <p:nvSpPr>
          <p:cNvPr id="209" name="Google Shape;209;p27"/>
          <p:cNvSpPr txBox="1"/>
          <p:nvPr/>
        </p:nvSpPr>
        <p:spPr>
          <a:xfrm>
            <a:off x="230300" y="161225"/>
            <a:ext cx="64026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b="1">
                <a:solidFill>
                  <a:srgbClr val="1C4587"/>
                </a:solidFill>
                <a:latin typeface="Quicksand"/>
                <a:ea typeface="Quicksand"/>
                <a:cs typeface="Quicksand"/>
                <a:sym typeface="Quicksand"/>
              </a:rPr>
              <a:t>Communication</a:t>
            </a:r>
            <a:endParaRPr b="1" i="1">
              <a:solidFill>
                <a:srgbClr val="1C4587"/>
              </a:solidFill>
              <a:latin typeface="Quicksand"/>
              <a:ea typeface="Quicksand"/>
              <a:cs typeface="Quicksand"/>
              <a:sym typeface="Quicksand"/>
            </a:endParaRPr>
          </a:p>
        </p:txBody>
      </p:sp>
      <p:sp>
        <p:nvSpPr>
          <p:cNvPr id="210" name="Google Shape;210;p27"/>
          <p:cNvSpPr txBox="1"/>
          <p:nvPr/>
        </p:nvSpPr>
        <p:spPr>
          <a:xfrm>
            <a:off x="191925" y="944225"/>
            <a:ext cx="8091300" cy="1477297"/>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Font typeface="Quicksand"/>
              <a:buChar char="●"/>
            </a:pPr>
            <a:r>
              <a:rPr lang="en" dirty="0">
                <a:latin typeface="Quicksand"/>
                <a:ea typeface="Quicksand"/>
                <a:cs typeface="Quicksand"/>
                <a:sym typeface="Quicksand"/>
              </a:rPr>
              <a:t>Class teacher is your first point of contact- </a:t>
            </a:r>
            <a:r>
              <a:rPr lang="en-GB" dirty="0">
                <a:latin typeface="Quicksand"/>
                <a:ea typeface="Quicksand"/>
                <a:cs typeface="Quicksand"/>
                <a:sym typeface="Quicksand"/>
              </a:rPr>
              <a:t>admin@jameswolfe.greenwich.sch.uk.</a:t>
            </a:r>
            <a:endParaRPr dirty="0">
              <a:latin typeface="Quicksand"/>
              <a:ea typeface="Quicksand"/>
              <a:cs typeface="Quicksand"/>
              <a:sym typeface="Quicksand"/>
            </a:endParaRPr>
          </a:p>
          <a:p>
            <a:pPr marL="457200" lvl="0" indent="-317500" algn="l" rtl="0">
              <a:spcBef>
                <a:spcPts val="0"/>
              </a:spcBef>
              <a:spcAft>
                <a:spcPts val="0"/>
              </a:spcAft>
              <a:buSzPts val="1400"/>
              <a:buFont typeface="Quicksand"/>
              <a:buChar char="●"/>
            </a:pPr>
            <a:r>
              <a:rPr lang="en" dirty="0">
                <a:latin typeface="Quicksand"/>
                <a:ea typeface="Quicksand"/>
                <a:cs typeface="Quicksand"/>
                <a:sym typeface="Quicksand"/>
              </a:rPr>
              <a:t>You will receive a termly year group newsletter</a:t>
            </a:r>
            <a:r>
              <a:rPr lang="en-GB" dirty="0">
                <a:latin typeface="Quicksand"/>
                <a:ea typeface="Quicksand"/>
                <a:cs typeface="Quicksand"/>
                <a:sym typeface="Quicksand"/>
              </a:rPr>
              <a:t> via email, the website and Google Classroom.</a:t>
            </a:r>
            <a:endParaRPr dirty="0">
              <a:latin typeface="Quicksand"/>
              <a:ea typeface="Quicksand"/>
              <a:cs typeface="Quicksand"/>
              <a:sym typeface="Quicksand"/>
            </a:endParaRPr>
          </a:p>
          <a:p>
            <a:pPr marL="457200" lvl="0" indent="-317500" algn="l" rtl="0">
              <a:spcBef>
                <a:spcPts val="0"/>
              </a:spcBef>
              <a:spcAft>
                <a:spcPts val="0"/>
              </a:spcAft>
              <a:buSzPts val="1400"/>
              <a:buFont typeface="Quicksand"/>
              <a:buChar char="●"/>
            </a:pPr>
            <a:r>
              <a:rPr lang="en-GB" dirty="0">
                <a:latin typeface="Quicksand"/>
                <a:ea typeface="Quicksand"/>
                <a:cs typeface="Quicksand"/>
                <a:sym typeface="Quicksand"/>
              </a:rPr>
              <a:t>Weekly learning updates will be posted on Google Classroom above the homework grid.</a:t>
            </a:r>
            <a:endParaRPr lang="en" dirty="0">
              <a:latin typeface="Quicksand"/>
              <a:ea typeface="Quicksand"/>
              <a:cs typeface="Quicksand"/>
              <a:sym typeface="Quicksand"/>
            </a:endParaRPr>
          </a:p>
          <a:p>
            <a:pPr marL="457200" lvl="0" indent="-317500" algn="l" rtl="0">
              <a:spcBef>
                <a:spcPts val="0"/>
              </a:spcBef>
              <a:spcAft>
                <a:spcPts val="0"/>
              </a:spcAft>
              <a:buSzPts val="1400"/>
              <a:buFont typeface="Quicksand"/>
              <a:buChar char="●"/>
            </a:pPr>
            <a:r>
              <a:rPr lang="en" dirty="0">
                <a:latin typeface="Quicksand"/>
                <a:ea typeface="Quicksand"/>
                <a:cs typeface="Quicksand"/>
                <a:sym typeface="Quicksand"/>
              </a:rPr>
              <a:t>Trip and information letters are </a:t>
            </a:r>
            <a:r>
              <a:rPr lang="en-GB" dirty="0">
                <a:latin typeface="Quicksand"/>
                <a:ea typeface="Quicksand"/>
                <a:cs typeface="Quicksand"/>
                <a:sym typeface="Quicksand"/>
              </a:rPr>
              <a:t>printed, emailed and posted on Google Classroom.</a:t>
            </a:r>
            <a:endParaRPr dirty="0">
              <a:latin typeface="Quicksand"/>
              <a:ea typeface="Quicksand"/>
              <a:cs typeface="Quicksand"/>
              <a:sym typeface="Quicksand"/>
            </a:endParaRPr>
          </a:p>
          <a:p>
            <a:pPr marL="457200" lvl="0" indent="-317500" algn="l" rtl="0">
              <a:spcBef>
                <a:spcPts val="0"/>
              </a:spcBef>
              <a:spcAft>
                <a:spcPts val="0"/>
              </a:spcAft>
              <a:buSzPts val="1400"/>
              <a:buFont typeface="Quicksand"/>
              <a:buChar char="●"/>
            </a:pPr>
            <a:r>
              <a:rPr lang="en" dirty="0">
                <a:latin typeface="Quicksand"/>
                <a:ea typeface="Quicksand"/>
                <a:cs typeface="Quicksand"/>
                <a:sym typeface="Quicksand"/>
              </a:rPr>
              <a:t>School website - </a:t>
            </a:r>
            <a:r>
              <a:rPr lang="en" u="sng" dirty="0">
                <a:solidFill>
                  <a:schemeClr val="hlink"/>
                </a:solidFill>
                <a:latin typeface="Quicksand"/>
                <a:ea typeface="Quicksand"/>
                <a:cs typeface="Quicksand"/>
                <a:sym typeface="Quicksand"/>
                <a:hlinkClick r:id="rId4"/>
              </a:rPr>
              <a:t>https://www.jameswolfe.greenwich.sch.uk/</a:t>
            </a:r>
            <a:r>
              <a:rPr lang="en" dirty="0">
                <a:latin typeface="Quicksand"/>
                <a:ea typeface="Quicksand"/>
                <a:cs typeface="Quicksand"/>
                <a:sym typeface="Quicksand"/>
              </a:rPr>
              <a:t> </a:t>
            </a:r>
            <a:endParaRPr dirty="0">
              <a:latin typeface="Quicksand"/>
              <a:ea typeface="Quicksand"/>
              <a:cs typeface="Quicksand"/>
              <a:sym typeface="Quicksand"/>
            </a:endParaRPr>
          </a:p>
        </p:txBody>
      </p:sp>
      <p:sp>
        <p:nvSpPr>
          <p:cNvPr id="3" name="TextBox 2">
            <a:extLst>
              <a:ext uri="{FF2B5EF4-FFF2-40B4-BE49-F238E27FC236}">
                <a16:creationId xmlns:a16="http://schemas.microsoft.com/office/drawing/2014/main" id="{EFA81823-889F-40B2-EE03-0274F9551FEB}"/>
              </a:ext>
            </a:extLst>
          </p:cNvPr>
          <p:cNvSpPr txBox="1"/>
          <p:nvPr/>
        </p:nvSpPr>
        <p:spPr>
          <a:xfrm>
            <a:off x="449238" y="2388779"/>
            <a:ext cx="8280091" cy="2462213"/>
          </a:xfrm>
          <a:prstGeom prst="rect">
            <a:avLst/>
          </a:prstGeom>
          <a:noFill/>
        </p:spPr>
        <p:txBody>
          <a:bodyPr wrap="square">
            <a:spAutoFit/>
          </a:bodyPr>
          <a:lstStyle/>
          <a:p>
            <a:pPr rtl="0">
              <a:spcBef>
                <a:spcPts val="0"/>
              </a:spcBef>
              <a:spcAft>
                <a:spcPts val="0"/>
              </a:spcAft>
            </a:pPr>
            <a:r>
              <a:rPr lang="en-GB" sz="1400" b="0" i="0" u="none" strike="noStrike" dirty="0">
                <a:solidFill>
                  <a:srgbClr val="000000"/>
                </a:solidFill>
                <a:effectLst/>
                <a:latin typeface="Quicksand" panose="020B0604020202020204" charset="0"/>
              </a:rPr>
              <a:t>TRIPS</a:t>
            </a:r>
          </a:p>
          <a:p>
            <a:pPr rtl="0">
              <a:spcBef>
                <a:spcPts val="0"/>
              </a:spcBef>
              <a:spcAft>
                <a:spcPts val="0"/>
              </a:spcAft>
            </a:pPr>
            <a:r>
              <a:rPr lang="en-GB" sz="1400" b="0" i="0" u="none" strike="noStrike" dirty="0">
                <a:solidFill>
                  <a:srgbClr val="000000"/>
                </a:solidFill>
                <a:effectLst/>
                <a:latin typeface="Quicksand" panose="020B0604020202020204" charset="0"/>
              </a:rPr>
              <a:t>To avoid unnecessary workload for parents, you will be informed about the school trips the children are taken on during the day (and we are asking for lots of volunteers!). We ask that you complete </a:t>
            </a:r>
            <a:r>
              <a:rPr lang="en-GB" sz="1400" b="1" i="0" u="none" strike="noStrike" dirty="0">
                <a:solidFill>
                  <a:srgbClr val="000000"/>
                </a:solidFill>
                <a:effectLst/>
                <a:latin typeface="Quicksand" panose="020B0604020202020204" charset="0"/>
              </a:rPr>
              <a:t>one</a:t>
            </a:r>
            <a:r>
              <a:rPr lang="en-GB" sz="1400" b="0" i="0" u="none" strike="noStrike" dirty="0">
                <a:solidFill>
                  <a:srgbClr val="000000"/>
                </a:solidFill>
                <a:effectLst/>
                <a:latin typeface="Quicksand" panose="020B0604020202020204" charset="0"/>
              </a:rPr>
              <a:t> form which will be sent </a:t>
            </a:r>
            <a:r>
              <a:rPr lang="en-GB" dirty="0">
                <a:latin typeface="Quicksand" panose="020B0604020202020204" charset="0"/>
              </a:rPr>
              <a:t>soon</a:t>
            </a:r>
            <a:r>
              <a:rPr lang="en-GB" sz="1400" b="0" i="0" u="none" strike="noStrike" dirty="0">
                <a:solidFill>
                  <a:srgbClr val="000000"/>
                </a:solidFill>
                <a:effectLst/>
                <a:latin typeface="Quicksand" panose="020B0604020202020204" charset="0"/>
              </a:rPr>
              <a:t> giving permission for your child to go on a trip. You will not need to give permission for each trip. </a:t>
            </a:r>
          </a:p>
          <a:p>
            <a:r>
              <a:rPr lang="en-GB" dirty="0">
                <a:hlinkClick r:id="rId5"/>
              </a:rPr>
              <a:t>https://docs.google.com/forms/d/e/1FAIpQLSfyqoG2krCR6MutzsvTeZHp5gkwnbk96pYr8XLDLmx_4pQg9g/viewform</a:t>
            </a:r>
            <a:r>
              <a:rPr lang="en-GB" dirty="0"/>
              <a:t> </a:t>
            </a:r>
            <a:endParaRPr lang="en-GB" b="0" dirty="0">
              <a:effectLst/>
            </a:endParaRPr>
          </a:p>
          <a:p>
            <a:pPr rtl="0">
              <a:spcBef>
                <a:spcPts val="0"/>
              </a:spcBef>
              <a:spcAft>
                <a:spcPts val="0"/>
              </a:spcAft>
            </a:pPr>
            <a:r>
              <a:rPr lang="en-GB" sz="1400" b="0" i="0" u="none" strike="noStrike" dirty="0">
                <a:solidFill>
                  <a:srgbClr val="000000"/>
                </a:solidFill>
                <a:effectLst/>
                <a:latin typeface="Quicksand" panose="020B0604020202020204" charset="0"/>
              </a:rPr>
              <a:t>You can however speak to the class teacher for more information about individual trips should you have any queries. </a:t>
            </a:r>
            <a:endParaRPr lang="en-GB" b="0" dirty="0">
              <a:effectLst/>
            </a:endParaRPr>
          </a:p>
          <a:p>
            <a:br>
              <a:rPr lang="en-GB" dirty="0"/>
            </a:br>
            <a:endParaRPr lang="en-GB"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8E3F7"/>
        </a:solidFill>
        <a:effectLst/>
      </p:bgPr>
    </p:bg>
    <p:spTree>
      <p:nvGrpSpPr>
        <p:cNvPr id="1" name="Shape 204"/>
        <p:cNvGrpSpPr/>
        <p:nvPr/>
      </p:nvGrpSpPr>
      <p:grpSpPr>
        <a:xfrm>
          <a:off x="0" y="0"/>
          <a:ext cx="0" cy="0"/>
          <a:chOff x="0" y="0"/>
          <a:chExt cx="0" cy="0"/>
        </a:xfrm>
      </p:grpSpPr>
      <p:sp>
        <p:nvSpPr>
          <p:cNvPr id="205" name="Google Shape;205;p27"/>
          <p:cNvSpPr/>
          <p:nvPr/>
        </p:nvSpPr>
        <p:spPr>
          <a:xfrm>
            <a:off x="0" y="5008438"/>
            <a:ext cx="9144000" cy="135000"/>
          </a:xfrm>
          <a:prstGeom prst="rect">
            <a:avLst/>
          </a:prstGeom>
          <a:solidFill>
            <a:srgbClr val="1C4587"/>
          </a:solidFill>
          <a:ln w="9525"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7"/>
          <p:cNvSpPr/>
          <p:nvPr/>
        </p:nvSpPr>
        <p:spPr>
          <a:xfrm>
            <a:off x="0" y="4873450"/>
            <a:ext cx="9144000" cy="135000"/>
          </a:xfrm>
          <a:prstGeom prst="rect">
            <a:avLst/>
          </a:prstGeom>
          <a:solidFill>
            <a:srgbClr val="1155CC"/>
          </a:solidFill>
          <a:ln w="952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7"/>
          <p:cNvSpPr/>
          <p:nvPr/>
        </p:nvSpPr>
        <p:spPr>
          <a:xfrm>
            <a:off x="0" y="4738450"/>
            <a:ext cx="9144000" cy="135000"/>
          </a:xfrm>
          <a:prstGeom prst="rect">
            <a:avLst/>
          </a:prstGeom>
          <a:solidFill>
            <a:srgbClr val="3C78D8"/>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8" name="Google Shape;208;p27"/>
          <p:cNvPicPr preferRelativeResize="0"/>
          <p:nvPr/>
        </p:nvPicPr>
        <p:blipFill>
          <a:blip r:embed="rId3">
            <a:alphaModFix/>
          </a:blip>
          <a:stretch>
            <a:fillRect/>
          </a:stretch>
        </p:blipFill>
        <p:spPr>
          <a:xfrm>
            <a:off x="3865650" y="4204897"/>
            <a:ext cx="1620776" cy="694774"/>
          </a:xfrm>
          <a:prstGeom prst="rect">
            <a:avLst/>
          </a:prstGeom>
          <a:noFill/>
          <a:ln>
            <a:noFill/>
          </a:ln>
        </p:spPr>
      </p:pic>
      <p:sp>
        <p:nvSpPr>
          <p:cNvPr id="209" name="Google Shape;209;p27"/>
          <p:cNvSpPr txBox="1"/>
          <p:nvPr/>
        </p:nvSpPr>
        <p:spPr>
          <a:xfrm>
            <a:off x="99463" y="1081884"/>
            <a:ext cx="8945073" cy="4001065"/>
          </a:xfrm>
          <a:prstGeom prst="rect">
            <a:avLst/>
          </a:prstGeom>
          <a:noFill/>
          <a:ln>
            <a:noFill/>
          </a:ln>
        </p:spPr>
        <p:txBody>
          <a:bodyPr spcFirstLastPara="1" wrap="square" lIns="91425" tIns="91425" rIns="91425" bIns="91425" anchor="t" anchorCtr="0">
            <a:spAutoFit/>
          </a:bodyPr>
          <a:lstStyle/>
          <a:p>
            <a:pPr rtl="0">
              <a:spcBef>
                <a:spcPts val="0"/>
              </a:spcBef>
              <a:spcAft>
                <a:spcPts val="0"/>
              </a:spcAft>
            </a:pPr>
            <a:r>
              <a:rPr lang="en-GB" sz="1800" b="0" i="0" u="none" strike="noStrike" dirty="0">
                <a:solidFill>
                  <a:srgbClr val="000000"/>
                </a:solidFill>
                <a:effectLst/>
                <a:latin typeface="Quicksand" panose="020B0604020202020204" charset="0"/>
              </a:rPr>
              <a:t>A Parent Representative represents all the parents within your class and as well as supporting the Friends of James Wolfe. </a:t>
            </a:r>
            <a:endParaRPr lang="en-GB" sz="3600" b="0" dirty="0">
              <a:effectLst/>
            </a:endParaRPr>
          </a:p>
          <a:p>
            <a:pPr rtl="0">
              <a:spcBef>
                <a:spcPts val="0"/>
              </a:spcBef>
              <a:spcAft>
                <a:spcPts val="0"/>
              </a:spcAft>
            </a:pPr>
            <a:r>
              <a:rPr lang="en-GB" sz="1800" b="0" i="0" u="none" strike="noStrike" dirty="0">
                <a:solidFill>
                  <a:srgbClr val="000000"/>
                </a:solidFill>
                <a:effectLst/>
                <a:latin typeface="Quicksand" panose="020B0604020202020204" charset="0"/>
              </a:rPr>
              <a:t>The role will involve supporting the teaching with fundraising, helping with FOJW and sharing the views and questions of the whole class, making it much easier to answer questions and queries and take on board suggestions. </a:t>
            </a:r>
            <a:endParaRPr lang="en-GB" sz="3600" b="0" dirty="0">
              <a:effectLst/>
            </a:endParaRPr>
          </a:p>
          <a:p>
            <a:pPr rtl="0">
              <a:spcBef>
                <a:spcPts val="0"/>
              </a:spcBef>
              <a:spcAft>
                <a:spcPts val="0"/>
              </a:spcAft>
            </a:pPr>
            <a:r>
              <a:rPr lang="en-GB" sz="1800" b="0" i="0" u="none" strike="noStrike" dirty="0">
                <a:solidFill>
                  <a:srgbClr val="000000"/>
                </a:solidFill>
                <a:effectLst/>
                <a:latin typeface="Quicksand" panose="020B0604020202020204" charset="0"/>
              </a:rPr>
              <a:t>We are looking for at least 2 parent reps per year group.</a:t>
            </a:r>
            <a:endParaRPr lang="en-GB" sz="3600" i="0" u="none" strike="noStrike" dirty="0">
              <a:solidFill>
                <a:srgbClr val="000000"/>
              </a:solidFill>
              <a:latin typeface="Quicksand" panose="020B0604020202020204" charset="0"/>
            </a:endParaRPr>
          </a:p>
          <a:p>
            <a:pPr rtl="0">
              <a:spcBef>
                <a:spcPts val="0"/>
              </a:spcBef>
              <a:spcAft>
                <a:spcPts val="0"/>
              </a:spcAft>
            </a:pPr>
            <a:br>
              <a:rPr lang="en-GB" sz="3600" b="0" dirty="0">
                <a:effectLst/>
              </a:rPr>
            </a:br>
            <a:r>
              <a:rPr lang="en-GB" sz="1800" b="0" i="0" u="none" strike="noStrike" dirty="0">
                <a:solidFill>
                  <a:srgbClr val="000000"/>
                </a:solidFill>
                <a:effectLst/>
                <a:latin typeface="Quicksand" panose="020B0604020202020204" charset="0"/>
              </a:rPr>
              <a:t>If you would like to be a parent rep, please email </a:t>
            </a:r>
            <a:r>
              <a:rPr lang="en-GB" sz="1800" b="0" i="0" u="sng" strike="noStrike" dirty="0">
                <a:solidFill>
                  <a:srgbClr val="0097A7"/>
                </a:solidFill>
                <a:effectLst/>
                <a:latin typeface="Quicksand" panose="020B0604020202020204" charset="0"/>
                <a:hlinkClick r:id="rId4"/>
              </a:rPr>
              <a:t>admin@jameswolfe.greenwich.sch.uk</a:t>
            </a:r>
            <a:r>
              <a:rPr lang="en-GB" sz="1800" b="0" i="0" u="none" strike="noStrike" dirty="0">
                <a:solidFill>
                  <a:srgbClr val="1E2757"/>
                </a:solidFill>
                <a:effectLst/>
                <a:latin typeface="Quicksand" panose="020B0604020202020204" charset="0"/>
              </a:rPr>
              <a:t> </a:t>
            </a:r>
            <a:endParaRPr lang="en-GB" sz="3600" b="0" dirty="0">
              <a:effectLst/>
            </a:endParaRPr>
          </a:p>
          <a:p>
            <a:pPr rtl="0">
              <a:spcBef>
                <a:spcPts val="0"/>
              </a:spcBef>
              <a:spcAft>
                <a:spcPts val="0"/>
              </a:spcAft>
            </a:pPr>
            <a:r>
              <a:rPr lang="en-GB" sz="1800" b="1" i="0" u="sng" dirty="0">
                <a:solidFill>
                  <a:srgbClr val="DA4796"/>
                </a:solidFill>
                <a:effectLst/>
                <a:latin typeface="Quicksand" panose="020B0604020202020204" charset="0"/>
              </a:rPr>
              <a:t>We will have our first meeting on Friday 22nd September at 9:15am.</a:t>
            </a:r>
            <a:endParaRPr lang="en-GB" sz="3600" b="0" dirty="0">
              <a:effectLst/>
            </a:endParaRPr>
          </a:p>
          <a:p>
            <a:br>
              <a:rPr lang="en-GB" sz="3600" b="0" dirty="0">
                <a:effectLst/>
              </a:rPr>
            </a:br>
            <a:endParaRPr lang="en-GB" b="1" i="1" dirty="0">
              <a:solidFill>
                <a:srgbClr val="1C4587"/>
              </a:solidFill>
              <a:latin typeface="Quicksand"/>
              <a:ea typeface="Quicksand"/>
              <a:cs typeface="Quicksand"/>
              <a:sym typeface="Quicksand"/>
            </a:endParaRPr>
          </a:p>
        </p:txBody>
      </p:sp>
      <p:sp>
        <p:nvSpPr>
          <p:cNvPr id="3" name="TextBox 2">
            <a:extLst>
              <a:ext uri="{FF2B5EF4-FFF2-40B4-BE49-F238E27FC236}">
                <a16:creationId xmlns:a16="http://schemas.microsoft.com/office/drawing/2014/main" id="{F8DAEB97-D3E3-B5AA-47A5-F4C534401175}"/>
              </a:ext>
            </a:extLst>
          </p:cNvPr>
          <p:cNvSpPr txBox="1"/>
          <p:nvPr/>
        </p:nvSpPr>
        <p:spPr>
          <a:xfrm>
            <a:off x="619346" y="397456"/>
            <a:ext cx="5090337" cy="307777"/>
          </a:xfrm>
          <a:prstGeom prst="rect">
            <a:avLst/>
          </a:prstGeom>
          <a:noFill/>
        </p:spPr>
        <p:txBody>
          <a:bodyPr wrap="square">
            <a:spAutoFit/>
          </a:bodyPr>
          <a:lstStyle/>
          <a:p>
            <a:r>
              <a:rPr lang="en-GB" sz="1400" b="1" i="0" u="none" strike="noStrike" dirty="0">
                <a:solidFill>
                  <a:srgbClr val="1C4587"/>
                </a:solidFill>
                <a:effectLst/>
                <a:latin typeface="Quicksand" panose="020B0604020202020204" charset="0"/>
              </a:rPr>
              <a:t>Parent Reps</a:t>
            </a:r>
            <a:endParaRPr lang="en-GB" dirty="0"/>
          </a:p>
        </p:txBody>
      </p:sp>
    </p:spTree>
    <p:extLst>
      <p:ext uri="{BB962C8B-B14F-4D97-AF65-F5344CB8AC3E}">
        <p14:creationId xmlns:p14="http://schemas.microsoft.com/office/powerpoint/2010/main" val="12851617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8E3F7"/>
        </a:solidFill>
        <a:effectLst/>
      </p:bgPr>
    </p:bg>
    <p:spTree>
      <p:nvGrpSpPr>
        <p:cNvPr id="1" name="Shape 204"/>
        <p:cNvGrpSpPr/>
        <p:nvPr/>
      </p:nvGrpSpPr>
      <p:grpSpPr>
        <a:xfrm>
          <a:off x="0" y="0"/>
          <a:ext cx="0" cy="0"/>
          <a:chOff x="0" y="0"/>
          <a:chExt cx="0" cy="0"/>
        </a:xfrm>
      </p:grpSpPr>
      <p:sp>
        <p:nvSpPr>
          <p:cNvPr id="205" name="Google Shape;205;p27"/>
          <p:cNvSpPr/>
          <p:nvPr/>
        </p:nvSpPr>
        <p:spPr>
          <a:xfrm>
            <a:off x="0" y="5008438"/>
            <a:ext cx="9144000" cy="135000"/>
          </a:xfrm>
          <a:prstGeom prst="rect">
            <a:avLst/>
          </a:prstGeom>
          <a:solidFill>
            <a:srgbClr val="1C4587"/>
          </a:solidFill>
          <a:ln w="9525"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7"/>
          <p:cNvSpPr/>
          <p:nvPr/>
        </p:nvSpPr>
        <p:spPr>
          <a:xfrm>
            <a:off x="0" y="4873450"/>
            <a:ext cx="9144000" cy="135000"/>
          </a:xfrm>
          <a:prstGeom prst="rect">
            <a:avLst/>
          </a:prstGeom>
          <a:solidFill>
            <a:srgbClr val="1155CC"/>
          </a:solidFill>
          <a:ln w="952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7"/>
          <p:cNvSpPr/>
          <p:nvPr/>
        </p:nvSpPr>
        <p:spPr>
          <a:xfrm>
            <a:off x="0" y="4738450"/>
            <a:ext cx="9144000" cy="135000"/>
          </a:xfrm>
          <a:prstGeom prst="rect">
            <a:avLst/>
          </a:prstGeom>
          <a:solidFill>
            <a:srgbClr val="3C78D8"/>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8" name="Google Shape;208;p27"/>
          <p:cNvPicPr preferRelativeResize="0"/>
          <p:nvPr/>
        </p:nvPicPr>
        <p:blipFill>
          <a:blip r:embed="rId3">
            <a:alphaModFix/>
          </a:blip>
          <a:stretch>
            <a:fillRect/>
          </a:stretch>
        </p:blipFill>
        <p:spPr>
          <a:xfrm>
            <a:off x="3865650" y="4204897"/>
            <a:ext cx="1620776" cy="694774"/>
          </a:xfrm>
          <a:prstGeom prst="rect">
            <a:avLst/>
          </a:prstGeom>
          <a:noFill/>
          <a:ln>
            <a:noFill/>
          </a:ln>
        </p:spPr>
      </p:pic>
      <p:sp>
        <p:nvSpPr>
          <p:cNvPr id="209" name="Google Shape;209;p27"/>
          <p:cNvSpPr txBox="1"/>
          <p:nvPr/>
        </p:nvSpPr>
        <p:spPr>
          <a:xfrm>
            <a:off x="3165411" y="1265851"/>
            <a:ext cx="64026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700" b="1">
                <a:solidFill>
                  <a:srgbClr val="1C4587"/>
                </a:solidFill>
                <a:latin typeface="Quicksand"/>
                <a:ea typeface="Quicksand"/>
                <a:cs typeface="Quicksand"/>
                <a:sym typeface="Quicksand"/>
              </a:rPr>
              <a:t>Any Questions?</a:t>
            </a:r>
            <a:endParaRPr b="1" i="1" dirty="0">
              <a:solidFill>
                <a:srgbClr val="1C4587"/>
              </a:solidFill>
              <a:latin typeface="Quicksand"/>
              <a:ea typeface="Quicksand"/>
              <a:cs typeface="Quicksand"/>
              <a:sym typeface="Quicksand"/>
            </a:endParaRPr>
          </a:p>
        </p:txBody>
      </p:sp>
    </p:spTree>
    <p:extLst>
      <p:ext uri="{BB962C8B-B14F-4D97-AF65-F5344CB8AC3E}">
        <p14:creationId xmlns:p14="http://schemas.microsoft.com/office/powerpoint/2010/main" val="19502666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8E3F7"/>
        </a:solidFill>
        <a:effectLst/>
      </p:bgPr>
    </p:bg>
    <p:spTree>
      <p:nvGrpSpPr>
        <p:cNvPr id="1" name="Shape 225"/>
        <p:cNvGrpSpPr/>
        <p:nvPr/>
      </p:nvGrpSpPr>
      <p:grpSpPr>
        <a:xfrm>
          <a:off x="0" y="0"/>
          <a:ext cx="0" cy="0"/>
          <a:chOff x="0" y="0"/>
          <a:chExt cx="0" cy="0"/>
        </a:xfrm>
      </p:grpSpPr>
      <p:sp>
        <p:nvSpPr>
          <p:cNvPr id="226" name="Google Shape;226;p29"/>
          <p:cNvSpPr/>
          <p:nvPr/>
        </p:nvSpPr>
        <p:spPr>
          <a:xfrm>
            <a:off x="0" y="5008438"/>
            <a:ext cx="9144000" cy="135000"/>
          </a:xfrm>
          <a:prstGeom prst="rect">
            <a:avLst/>
          </a:prstGeom>
          <a:solidFill>
            <a:srgbClr val="1C4587"/>
          </a:solidFill>
          <a:ln w="9525"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9"/>
          <p:cNvSpPr/>
          <p:nvPr/>
        </p:nvSpPr>
        <p:spPr>
          <a:xfrm>
            <a:off x="0" y="4873450"/>
            <a:ext cx="9144000" cy="135000"/>
          </a:xfrm>
          <a:prstGeom prst="rect">
            <a:avLst/>
          </a:prstGeom>
          <a:solidFill>
            <a:srgbClr val="1155CC"/>
          </a:solidFill>
          <a:ln w="952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9"/>
          <p:cNvSpPr/>
          <p:nvPr/>
        </p:nvSpPr>
        <p:spPr>
          <a:xfrm>
            <a:off x="0" y="4738450"/>
            <a:ext cx="9144000" cy="135000"/>
          </a:xfrm>
          <a:prstGeom prst="rect">
            <a:avLst/>
          </a:prstGeom>
          <a:solidFill>
            <a:srgbClr val="3C78D8"/>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9" name="Google Shape;229;p29"/>
          <p:cNvPicPr preferRelativeResize="0"/>
          <p:nvPr/>
        </p:nvPicPr>
        <p:blipFill>
          <a:blip r:embed="rId3">
            <a:alphaModFix/>
          </a:blip>
          <a:stretch>
            <a:fillRect/>
          </a:stretch>
        </p:blipFill>
        <p:spPr>
          <a:xfrm>
            <a:off x="3865650" y="4204897"/>
            <a:ext cx="1620776" cy="694774"/>
          </a:xfrm>
          <a:prstGeom prst="rect">
            <a:avLst/>
          </a:prstGeom>
          <a:noFill/>
          <a:ln>
            <a:noFill/>
          </a:ln>
        </p:spPr>
      </p:pic>
      <p:sp>
        <p:nvSpPr>
          <p:cNvPr id="230" name="Google Shape;230;p29"/>
          <p:cNvSpPr txBox="1"/>
          <p:nvPr/>
        </p:nvSpPr>
        <p:spPr>
          <a:xfrm>
            <a:off x="1051292" y="93727"/>
            <a:ext cx="6402600" cy="1939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800" b="1" dirty="0">
                <a:solidFill>
                  <a:srgbClr val="1C4587"/>
                </a:solidFill>
                <a:latin typeface="Quicksand"/>
                <a:ea typeface="Quicksand"/>
                <a:cs typeface="Quicksand"/>
                <a:sym typeface="Quicksand"/>
              </a:rPr>
              <a:t>We are very excited about working with your wonderful children!</a:t>
            </a:r>
            <a:endParaRPr sz="2500" b="1" i="1" dirty="0">
              <a:solidFill>
                <a:srgbClr val="1C4587"/>
              </a:solidFill>
              <a:latin typeface="Quicksand"/>
              <a:ea typeface="Quicksand"/>
              <a:cs typeface="Quicksand"/>
              <a:sym typeface="Quicksand"/>
            </a:endParaRPr>
          </a:p>
        </p:txBody>
      </p:sp>
      <p:pic>
        <p:nvPicPr>
          <p:cNvPr id="3" name="Picture 2">
            <a:extLst>
              <a:ext uri="{FF2B5EF4-FFF2-40B4-BE49-F238E27FC236}">
                <a16:creationId xmlns:a16="http://schemas.microsoft.com/office/drawing/2014/main" id="{7500E2A7-4409-42F5-99F1-38B02BED9EFC}"/>
              </a:ext>
            </a:extLst>
          </p:cNvPr>
          <p:cNvPicPr>
            <a:picLocks noChangeAspect="1"/>
          </p:cNvPicPr>
          <p:nvPr/>
        </p:nvPicPr>
        <p:blipFill>
          <a:blip r:embed="rId4"/>
          <a:stretch>
            <a:fillRect/>
          </a:stretch>
        </p:blipFill>
        <p:spPr>
          <a:xfrm>
            <a:off x="4079934" y="2204268"/>
            <a:ext cx="1192207" cy="1614942"/>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8E3F7"/>
        </a:solidFill>
        <a:effectLst/>
      </p:bgPr>
    </p:bg>
    <p:spTree>
      <p:nvGrpSpPr>
        <p:cNvPr id="1" name="Shape 86"/>
        <p:cNvGrpSpPr/>
        <p:nvPr/>
      </p:nvGrpSpPr>
      <p:grpSpPr>
        <a:xfrm>
          <a:off x="0" y="0"/>
          <a:ext cx="0" cy="0"/>
          <a:chOff x="0" y="0"/>
          <a:chExt cx="0" cy="0"/>
        </a:xfrm>
      </p:grpSpPr>
      <p:sp>
        <p:nvSpPr>
          <p:cNvPr id="87" name="Google Shape;87;p17"/>
          <p:cNvSpPr/>
          <p:nvPr/>
        </p:nvSpPr>
        <p:spPr>
          <a:xfrm>
            <a:off x="0" y="5008438"/>
            <a:ext cx="9144000" cy="135000"/>
          </a:xfrm>
          <a:prstGeom prst="rect">
            <a:avLst/>
          </a:prstGeom>
          <a:solidFill>
            <a:srgbClr val="1C4587"/>
          </a:solidFill>
          <a:ln w="9525"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7"/>
          <p:cNvSpPr/>
          <p:nvPr/>
        </p:nvSpPr>
        <p:spPr>
          <a:xfrm>
            <a:off x="0" y="4873450"/>
            <a:ext cx="9144000" cy="135000"/>
          </a:xfrm>
          <a:prstGeom prst="rect">
            <a:avLst/>
          </a:prstGeom>
          <a:solidFill>
            <a:srgbClr val="1155CC"/>
          </a:solidFill>
          <a:ln w="952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7"/>
          <p:cNvSpPr/>
          <p:nvPr/>
        </p:nvSpPr>
        <p:spPr>
          <a:xfrm>
            <a:off x="0" y="4738450"/>
            <a:ext cx="9144000" cy="135000"/>
          </a:xfrm>
          <a:prstGeom prst="rect">
            <a:avLst/>
          </a:prstGeom>
          <a:solidFill>
            <a:srgbClr val="3C78D8"/>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0" name="Google Shape;90;p17"/>
          <p:cNvPicPr preferRelativeResize="0"/>
          <p:nvPr/>
        </p:nvPicPr>
        <p:blipFill>
          <a:blip r:embed="rId3">
            <a:alphaModFix/>
          </a:blip>
          <a:stretch>
            <a:fillRect/>
          </a:stretch>
        </p:blipFill>
        <p:spPr>
          <a:xfrm>
            <a:off x="3865650" y="4204897"/>
            <a:ext cx="1620776" cy="694774"/>
          </a:xfrm>
          <a:prstGeom prst="rect">
            <a:avLst/>
          </a:prstGeom>
          <a:noFill/>
          <a:ln>
            <a:noFill/>
          </a:ln>
        </p:spPr>
      </p:pic>
      <p:sp>
        <p:nvSpPr>
          <p:cNvPr id="91" name="Google Shape;91;p17"/>
          <p:cNvSpPr txBox="1"/>
          <p:nvPr/>
        </p:nvSpPr>
        <p:spPr>
          <a:xfrm>
            <a:off x="1121974" y="135050"/>
            <a:ext cx="6402600" cy="2169794"/>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800" b="1" dirty="0">
                <a:solidFill>
                  <a:srgbClr val="1C4587"/>
                </a:solidFill>
                <a:latin typeface="Quicksand"/>
                <a:ea typeface="Quicksand"/>
                <a:cs typeface="Quicksand"/>
                <a:sym typeface="Quicksand"/>
              </a:rPr>
              <a:t>Staff in 3 Ash</a:t>
            </a:r>
          </a:p>
          <a:p>
            <a:pPr marL="0" lvl="0" indent="0" algn="ctr" rtl="0">
              <a:spcBef>
                <a:spcPts val="0"/>
              </a:spcBef>
              <a:spcAft>
                <a:spcPts val="0"/>
              </a:spcAft>
              <a:buNone/>
            </a:pPr>
            <a:endParaRPr lang="en" sz="3800" b="1" i="1" dirty="0">
              <a:solidFill>
                <a:srgbClr val="1C4587"/>
              </a:solidFill>
              <a:latin typeface="Quicksand"/>
              <a:ea typeface="Quicksand"/>
              <a:cs typeface="Quicksand"/>
              <a:sym typeface="Quicksand"/>
            </a:endParaRPr>
          </a:p>
          <a:p>
            <a:pPr marL="0" lvl="0" indent="0" algn="ctr" rtl="0">
              <a:spcBef>
                <a:spcPts val="0"/>
              </a:spcBef>
              <a:spcAft>
                <a:spcPts val="0"/>
              </a:spcAft>
              <a:buNone/>
            </a:pPr>
            <a:r>
              <a:rPr lang="en" sz="2800" b="1" i="1" dirty="0">
                <a:solidFill>
                  <a:srgbClr val="1C4587"/>
                </a:solidFill>
                <a:latin typeface="Quicksand"/>
                <a:ea typeface="Quicksand"/>
                <a:cs typeface="Quicksand"/>
                <a:sym typeface="Quicksand"/>
              </a:rPr>
              <a:t>Class Teachers</a:t>
            </a:r>
          </a:p>
          <a:p>
            <a:pPr marL="0" lvl="0" indent="0" algn="ctr" rtl="0">
              <a:spcBef>
                <a:spcPts val="0"/>
              </a:spcBef>
              <a:spcAft>
                <a:spcPts val="0"/>
              </a:spcAft>
              <a:buNone/>
            </a:pPr>
            <a:endParaRPr sz="2500" b="1" i="1" dirty="0">
              <a:solidFill>
                <a:srgbClr val="1C4587"/>
              </a:solidFill>
              <a:latin typeface="Quicksand"/>
              <a:ea typeface="Quicksand"/>
              <a:cs typeface="Quicksand"/>
              <a:sym typeface="Quicksand"/>
            </a:endParaRPr>
          </a:p>
        </p:txBody>
      </p:sp>
      <p:graphicFrame>
        <p:nvGraphicFramePr>
          <p:cNvPr id="6" name="Table 5">
            <a:extLst>
              <a:ext uri="{FF2B5EF4-FFF2-40B4-BE49-F238E27FC236}">
                <a16:creationId xmlns:a16="http://schemas.microsoft.com/office/drawing/2014/main" id="{40DA139F-C9EC-DE8C-6A8D-0145819FDE4A}"/>
              </a:ext>
            </a:extLst>
          </p:cNvPr>
          <p:cNvGraphicFramePr>
            <a:graphicFrameLocks noGrp="1"/>
          </p:cNvGraphicFramePr>
          <p:nvPr>
            <p:extLst>
              <p:ext uri="{D42A27DB-BD31-4B8C-83A1-F6EECF244321}">
                <p14:modId xmlns:p14="http://schemas.microsoft.com/office/powerpoint/2010/main" val="16488620"/>
              </p:ext>
            </p:extLst>
          </p:nvPr>
        </p:nvGraphicFramePr>
        <p:xfrm>
          <a:off x="773962" y="2000574"/>
          <a:ext cx="7596076" cy="2069335"/>
        </p:xfrm>
        <a:graphic>
          <a:graphicData uri="http://schemas.openxmlformats.org/drawingml/2006/table">
            <a:tbl>
              <a:tblPr/>
              <a:tblGrid>
                <a:gridCol w="1899019">
                  <a:extLst>
                    <a:ext uri="{9D8B030D-6E8A-4147-A177-3AD203B41FA5}">
                      <a16:colId xmlns:a16="http://schemas.microsoft.com/office/drawing/2014/main" val="3998906279"/>
                    </a:ext>
                  </a:extLst>
                </a:gridCol>
                <a:gridCol w="1899019">
                  <a:extLst>
                    <a:ext uri="{9D8B030D-6E8A-4147-A177-3AD203B41FA5}">
                      <a16:colId xmlns:a16="http://schemas.microsoft.com/office/drawing/2014/main" val="416813054"/>
                    </a:ext>
                  </a:extLst>
                </a:gridCol>
                <a:gridCol w="1899019">
                  <a:extLst>
                    <a:ext uri="{9D8B030D-6E8A-4147-A177-3AD203B41FA5}">
                      <a16:colId xmlns:a16="http://schemas.microsoft.com/office/drawing/2014/main" val="1526732958"/>
                    </a:ext>
                  </a:extLst>
                </a:gridCol>
                <a:gridCol w="1899019">
                  <a:extLst>
                    <a:ext uri="{9D8B030D-6E8A-4147-A177-3AD203B41FA5}">
                      <a16:colId xmlns:a16="http://schemas.microsoft.com/office/drawing/2014/main" val="3772169199"/>
                    </a:ext>
                  </a:extLst>
                </a:gridCol>
              </a:tblGrid>
              <a:tr h="2069335">
                <a:tc>
                  <a:txBody>
                    <a:bodyPr/>
                    <a:lstStyle/>
                    <a:p>
                      <a:pPr rtl="0" fontAlgn="t">
                        <a:spcBef>
                          <a:spcPts val="0"/>
                        </a:spcBef>
                        <a:spcAft>
                          <a:spcPts val="0"/>
                        </a:spcAft>
                      </a:pPr>
                      <a:r>
                        <a:rPr lang="en-GB" sz="1600" b="1" i="0" u="none" strike="noStrike" dirty="0">
                          <a:solidFill>
                            <a:srgbClr val="000000"/>
                          </a:solidFill>
                          <a:effectLst/>
                          <a:latin typeface="Quicksand" panose="020B0604020202020204" charset="0"/>
                        </a:rPr>
                        <a:t>Miss Ablett (3A)</a:t>
                      </a:r>
                    </a:p>
                    <a:p>
                      <a:pPr rtl="0" fontAlgn="t">
                        <a:spcBef>
                          <a:spcPts val="0"/>
                        </a:spcBef>
                        <a:spcAft>
                          <a:spcPts val="0"/>
                        </a:spcAft>
                      </a:pPr>
                      <a:r>
                        <a:rPr lang="en-GB" sz="1600" b="1" i="0" u="none" strike="noStrike" dirty="0">
                          <a:solidFill>
                            <a:srgbClr val="000000"/>
                          </a:solidFill>
                          <a:effectLst/>
                          <a:latin typeface="Quicksand" panose="020B0604020202020204" charset="0"/>
                        </a:rPr>
                        <a:t>Year Lead</a:t>
                      </a:r>
                      <a:endParaRPr lang="en-GB" dirty="0">
                        <a:effectLst/>
                      </a:endParaRPr>
                    </a:p>
                    <a:p>
                      <a:pPr fontAlgn="t"/>
                      <a:br>
                        <a:rPr lang="en-GB" dirty="0">
                          <a:effectLst/>
                        </a:rPr>
                      </a:br>
                      <a:br>
                        <a:rPr lang="en-GB" dirty="0">
                          <a:effectLst/>
                        </a:rPr>
                      </a:br>
                      <a:br>
                        <a:rPr lang="en-GB" dirty="0">
                          <a:effectLst/>
                        </a:rPr>
                      </a:br>
                      <a:br>
                        <a:rPr lang="en-GB" dirty="0">
                          <a:effectLst/>
                        </a:rPr>
                      </a:br>
                      <a:br>
                        <a:rPr lang="en-GB" dirty="0">
                          <a:effectLst/>
                        </a:rPr>
                      </a:br>
                      <a:endParaRPr lang="en-GB"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F7F1D8"/>
                    </a:solidFill>
                  </a:tcPr>
                </a:tc>
                <a:tc>
                  <a:txBody>
                    <a:bodyPr/>
                    <a:lstStyle/>
                    <a:p>
                      <a:pPr rtl="0" fontAlgn="t">
                        <a:spcBef>
                          <a:spcPts val="0"/>
                        </a:spcBef>
                        <a:spcAft>
                          <a:spcPts val="0"/>
                        </a:spcAft>
                      </a:pPr>
                      <a:r>
                        <a:rPr lang="en-GB" sz="1600" b="1" i="0" u="none" strike="noStrike" dirty="0">
                          <a:solidFill>
                            <a:srgbClr val="000000"/>
                          </a:solidFill>
                          <a:effectLst/>
                          <a:latin typeface="Quicksand" panose="020B0604020202020204" charset="0"/>
                        </a:rPr>
                        <a:t>Picture</a:t>
                      </a:r>
                    </a:p>
                    <a:p>
                      <a:pPr rtl="0" fontAlgn="t">
                        <a:spcBef>
                          <a:spcPts val="0"/>
                        </a:spcBef>
                        <a:spcAft>
                          <a:spcPts val="0"/>
                        </a:spcAft>
                      </a:pPr>
                      <a:endParaRPr lang="en-GB"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F7F1D8"/>
                    </a:solidFill>
                  </a:tcPr>
                </a:tc>
                <a:tc>
                  <a:txBody>
                    <a:bodyPr/>
                    <a:lstStyle/>
                    <a:p>
                      <a:pPr rtl="0" fontAlgn="t">
                        <a:spcBef>
                          <a:spcPts val="0"/>
                        </a:spcBef>
                        <a:spcAft>
                          <a:spcPts val="0"/>
                        </a:spcAft>
                      </a:pPr>
                      <a:r>
                        <a:rPr lang="en-GB" sz="1600" b="1" i="0" u="none" strike="noStrike" dirty="0">
                          <a:solidFill>
                            <a:srgbClr val="000000"/>
                          </a:solidFill>
                          <a:effectLst/>
                          <a:latin typeface="Quicksand" panose="020B0604020202020204" charset="0"/>
                        </a:rPr>
                        <a:t>Miss </a:t>
                      </a:r>
                      <a:r>
                        <a:rPr lang="en-GB" sz="1600" b="1" i="0" u="none" strike="noStrike" dirty="0" err="1">
                          <a:solidFill>
                            <a:srgbClr val="000000"/>
                          </a:solidFill>
                          <a:effectLst/>
                          <a:latin typeface="Quicksand" panose="020B0604020202020204" charset="0"/>
                        </a:rPr>
                        <a:t>Khorami</a:t>
                      </a:r>
                      <a:r>
                        <a:rPr lang="en-GB" sz="1600" b="1" i="0" u="none" strike="noStrike" dirty="0">
                          <a:solidFill>
                            <a:srgbClr val="000000"/>
                          </a:solidFill>
                          <a:effectLst/>
                          <a:latin typeface="Quicksand" panose="020B0604020202020204" charset="0"/>
                        </a:rPr>
                        <a:t> (3C)</a:t>
                      </a:r>
                    </a:p>
                    <a:p>
                      <a:pPr rtl="0" fontAlgn="t">
                        <a:spcBef>
                          <a:spcPts val="0"/>
                        </a:spcBef>
                        <a:spcAft>
                          <a:spcPts val="0"/>
                        </a:spcAft>
                      </a:pPr>
                      <a:endParaRPr lang="en-GB"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F7F1D8"/>
                    </a:solidFill>
                  </a:tcPr>
                </a:tc>
                <a:tc>
                  <a:txBody>
                    <a:bodyPr/>
                    <a:lstStyle/>
                    <a:p>
                      <a:pPr rtl="0" fontAlgn="t">
                        <a:spcBef>
                          <a:spcPts val="0"/>
                        </a:spcBef>
                        <a:spcAft>
                          <a:spcPts val="0"/>
                        </a:spcAft>
                      </a:pPr>
                      <a:r>
                        <a:rPr lang="en-GB" sz="1600" b="1" i="0" u="none" strike="noStrike" dirty="0">
                          <a:solidFill>
                            <a:srgbClr val="000000"/>
                          </a:solidFill>
                          <a:effectLst/>
                          <a:latin typeface="Quicksand" panose="020B0604020202020204" charset="0"/>
                        </a:rPr>
                        <a:t>Picture</a:t>
                      </a:r>
                      <a:endParaRPr lang="en-GB"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F7F1D8"/>
                    </a:solidFill>
                  </a:tcPr>
                </a:tc>
                <a:extLst>
                  <a:ext uri="{0D108BD9-81ED-4DB2-BD59-A6C34878D82A}">
                    <a16:rowId xmlns:a16="http://schemas.microsoft.com/office/drawing/2014/main" val="3002539378"/>
                  </a:ext>
                </a:extLst>
              </a:tr>
            </a:tbl>
          </a:graphicData>
        </a:graphic>
      </p:graphicFrame>
      <p:sp>
        <p:nvSpPr>
          <p:cNvPr id="7" name="Rectangle 1">
            <a:extLst>
              <a:ext uri="{FF2B5EF4-FFF2-40B4-BE49-F238E27FC236}">
                <a16:creationId xmlns:a16="http://schemas.microsoft.com/office/drawing/2014/main" id="{80D17F87-4A9F-0DB7-B452-EF17025BF182}"/>
              </a:ext>
            </a:extLst>
          </p:cNvPr>
          <p:cNvSpPr>
            <a:spLocks noChangeArrowheads="1"/>
          </p:cNvSpPr>
          <p:nvPr/>
        </p:nvSpPr>
        <p:spPr bwMode="auto">
          <a:xfrm>
            <a:off x="952500" y="20034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3" name="Picture 2">
            <a:extLst>
              <a:ext uri="{FF2B5EF4-FFF2-40B4-BE49-F238E27FC236}">
                <a16:creationId xmlns:a16="http://schemas.microsoft.com/office/drawing/2014/main" id="{38B1B5DC-D069-65AD-E995-3FFB21F01547}"/>
              </a:ext>
            </a:extLst>
          </p:cNvPr>
          <p:cNvPicPr>
            <a:picLocks noChangeAspect="1"/>
          </p:cNvPicPr>
          <p:nvPr/>
        </p:nvPicPr>
        <p:blipFill>
          <a:blip r:embed="rId4"/>
          <a:stretch>
            <a:fillRect/>
          </a:stretch>
        </p:blipFill>
        <p:spPr>
          <a:xfrm>
            <a:off x="6638749" y="2454497"/>
            <a:ext cx="1261242" cy="1532477"/>
          </a:xfrm>
          <a:prstGeom prst="rect">
            <a:avLst/>
          </a:prstGeom>
        </p:spPr>
      </p:pic>
      <p:pic>
        <p:nvPicPr>
          <p:cNvPr id="5" name="Picture 4">
            <a:extLst>
              <a:ext uri="{FF2B5EF4-FFF2-40B4-BE49-F238E27FC236}">
                <a16:creationId xmlns:a16="http://schemas.microsoft.com/office/drawing/2014/main" id="{20499DF4-12C3-F6CF-CB4A-56C01D664EC7}"/>
              </a:ext>
            </a:extLst>
          </p:cNvPr>
          <p:cNvPicPr>
            <a:picLocks noChangeAspect="1"/>
          </p:cNvPicPr>
          <p:nvPr/>
        </p:nvPicPr>
        <p:blipFill>
          <a:blip r:embed="rId5"/>
          <a:stretch>
            <a:fillRect/>
          </a:stretch>
        </p:blipFill>
        <p:spPr>
          <a:xfrm>
            <a:off x="2915780" y="2454497"/>
            <a:ext cx="1103327" cy="147553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8E3F7"/>
        </a:solidFill>
        <a:effectLst/>
      </p:bgPr>
    </p:bg>
    <p:spTree>
      <p:nvGrpSpPr>
        <p:cNvPr id="1" name="Shape 86"/>
        <p:cNvGrpSpPr/>
        <p:nvPr/>
      </p:nvGrpSpPr>
      <p:grpSpPr>
        <a:xfrm>
          <a:off x="0" y="0"/>
          <a:ext cx="0" cy="0"/>
          <a:chOff x="0" y="0"/>
          <a:chExt cx="0" cy="0"/>
        </a:xfrm>
      </p:grpSpPr>
      <p:sp>
        <p:nvSpPr>
          <p:cNvPr id="87" name="Google Shape;87;p17"/>
          <p:cNvSpPr/>
          <p:nvPr/>
        </p:nvSpPr>
        <p:spPr>
          <a:xfrm>
            <a:off x="0" y="5008438"/>
            <a:ext cx="9144000" cy="135000"/>
          </a:xfrm>
          <a:prstGeom prst="rect">
            <a:avLst/>
          </a:prstGeom>
          <a:solidFill>
            <a:srgbClr val="1C4587"/>
          </a:solidFill>
          <a:ln w="9525"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7"/>
          <p:cNvSpPr/>
          <p:nvPr/>
        </p:nvSpPr>
        <p:spPr>
          <a:xfrm>
            <a:off x="0" y="4873450"/>
            <a:ext cx="9144000" cy="135000"/>
          </a:xfrm>
          <a:prstGeom prst="rect">
            <a:avLst/>
          </a:prstGeom>
          <a:solidFill>
            <a:srgbClr val="1155CC"/>
          </a:solidFill>
          <a:ln w="952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7"/>
          <p:cNvSpPr/>
          <p:nvPr/>
        </p:nvSpPr>
        <p:spPr>
          <a:xfrm>
            <a:off x="0" y="4738450"/>
            <a:ext cx="9144000" cy="135000"/>
          </a:xfrm>
          <a:prstGeom prst="rect">
            <a:avLst/>
          </a:prstGeom>
          <a:solidFill>
            <a:srgbClr val="3C78D8"/>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0" name="Google Shape;90;p17"/>
          <p:cNvPicPr preferRelativeResize="0"/>
          <p:nvPr/>
        </p:nvPicPr>
        <p:blipFill>
          <a:blip r:embed="rId3">
            <a:alphaModFix/>
          </a:blip>
          <a:stretch>
            <a:fillRect/>
          </a:stretch>
        </p:blipFill>
        <p:spPr>
          <a:xfrm>
            <a:off x="3865650" y="4204897"/>
            <a:ext cx="1620776" cy="694774"/>
          </a:xfrm>
          <a:prstGeom prst="rect">
            <a:avLst/>
          </a:prstGeom>
          <a:noFill/>
          <a:ln>
            <a:noFill/>
          </a:ln>
        </p:spPr>
      </p:pic>
      <p:sp>
        <p:nvSpPr>
          <p:cNvPr id="91" name="Google Shape;91;p17"/>
          <p:cNvSpPr txBox="1"/>
          <p:nvPr/>
        </p:nvSpPr>
        <p:spPr>
          <a:xfrm>
            <a:off x="1121974" y="135050"/>
            <a:ext cx="6402600" cy="2169794"/>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800" b="1" dirty="0">
                <a:solidFill>
                  <a:srgbClr val="1C4587"/>
                </a:solidFill>
                <a:latin typeface="Quicksand"/>
                <a:ea typeface="Quicksand"/>
                <a:cs typeface="Quicksand"/>
                <a:sym typeface="Quicksand"/>
              </a:rPr>
              <a:t>Staff in 3 Ash</a:t>
            </a:r>
          </a:p>
          <a:p>
            <a:pPr marL="0" lvl="0" indent="0" algn="ctr" rtl="0">
              <a:spcBef>
                <a:spcPts val="0"/>
              </a:spcBef>
              <a:spcAft>
                <a:spcPts val="0"/>
              </a:spcAft>
              <a:buNone/>
            </a:pPr>
            <a:endParaRPr lang="en" sz="3800" b="1" i="1" dirty="0">
              <a:solidFill>
                <a:srgbClr val="1C4587"/>
              </a:solidFill>
              <a:latin typeface="Quicksand"/>
              <a:ea typeface="Quicksand"/>
              <a:cs typeface="Quicksand"/>
              <a:sym typeface="Quicksand"/>
            </a:endParaRPr>
          </a:p>
          <a:p>
            <a:pPr marL="0" lvl="0" indent="0" algn="ctr" rtl="0">
              <a:spcBef>
                <a:spcPts val="0"/>
              </a:spcBef>
              <a:spcAft>
                <a:spcPts val="0"/>
              </a:spcAft>
              <a:buNone/>
            </a:pPr>
            <a:r>
              <a:rPr lang="en" sz="2800" b="1" i="1" dirty="0">
                <a:solidFill>
                  <a:srgbClr val="1C4587"/>
                </a:solidFill>
                <a:latin typeface="Quicksand"/>
                <a:ea typeface="Quicksand"/>
                <a:cs typeface="Quicksand"/>
                <a:sym typeface="Quicksand"/>
              </a:rPr>
              <a:t>Class Teachers</a:t>
            </a:r>
          </a:p>
          <a:p>
            <a:pPr marL="0" lvl="0" indent="0" algn="ctr" rtl="0">
              <a:spcBef>
                <a:spcPts val="0"/>
              </a:spcBef>
              <a:spcAft>
                <a:spcPts val="0"/>
              </a:spcAft>
              <a:buNone/>
            </a:pPr>
            <a:endParaRPr sz="2500" b="1" i="1" dirty="0">
              <a:solidFill>
                <a:srgbClr val="1C4587"/>
              </a:solidFill>
              <a:latin typeface="Quicksand"/>
              <a:ea typeface="Quicksand"/>
              <a:cs typeface="Quicksand"/>
              <a:sym typeface="Quicksand"/>
            </a:endParaRPr>
          </a:p>
        </p:txBody>
      </p:sp>
      <p:graphicFrame>
        <p:nvGraphicFramePr>
          <p:cNvPr id="6" name="Table 5">
            <a:extLst>
              <a:ext uri="{FF2B5EF4-FFF2-40B4-BE49-F238E27FC236}">
                <a16:creationId xmlns:a16="http://schemas.microsoft.com/office/drawing/2014/main" id="{40DA139F-C9EC-DE8C-6A8D-0145819FDE4A}"/>
              </a:ext>
            </a:extLst>
          </p:cNvPr>
          <p:cNvGraphicFramePr>
            <a:graphicFrameLocks noGrp="1"/>
          </p:cNvGraphicFramePr>
          <p:nvPr>
            <p:extLst>
              <p:ext uri="{D42A27DB-BD31-4B8C-83A1-F6EECF244321}">
                <p14:modId xmlns:p14="http://schemas.microsoft.com/office/powerpoint/2010/main" val="1985966043"/>
              </p:ext>
            </p:extLst>
          </p:nvPr>
        </p:nvGraphicFramePr>
        <p:xfrm>
          <a:off x="763329" y="2000574"/>
          <a:ext cx="7596076" cy="2069335"/>
        </p:xfrm>
        <a:graphic>
          <a:graphicData uri="http://schemas.openxmlformats.org/drawingml/2006/table">
            <a:tbl>
              <a:tblPr/>
              <a:tblGrid>
                <a:gridCol w="1899019">
                  <a:extLst>
                    <a:ext uri="{9D8B030D-6E8A-4147-A177-3AD203B41FA5}">
                      <a16:colId xmlns:a16="http://schemas.microsoft.com/office/drawing/2014/main" val="3998906279"/>
                    </a:ext>
                  </a:extLst>
                </a:gridCol>
                <a:gridCol w="1899019">
                  <a:extLst>
                    <a:ext uri="{9D8B030D-6E8A-4147-A177-3AD203B41FA5}">
                      <a16:colId xmlns:a16="http://schemas.microsoft.com/office/drawing/2014/main" val="416813054"/>
                    </a:ext>
                  </a:extLst>
                </a:gridCol>
                <a:gridCol w="1899019">
                  <a:extLst>
                    <a:ext uri="{9D8B030D-6E8A-4147-A177-3AD203B41FA5}">
                      <a16:colId xmlns:a16="http://schemas.microsoft.com/office/drawing/2014/main" val="1526732958"/>
                    </a:ext>
                  </a:extLst>
                </a:gridCol>
                <a:gridCol w="1899019">
                  <a:extLst>
                    <a:ext uri="{9D8B030D-6E8A-4147-A177-3AD203B41FA5}">
                      <a16:colId xmlns:a16="http://schemas.microsoft.com/office/drawing/2014/main" val="3772169199"/>
                    </a:ext>
                  </a:extLst>
                </a:gridCol>
              </a:tblGrid>
              <a:tr h="2069335">
                <a:tc>
                  <a:txBody>
                    <a:bodyPr/>
                    <a:lstStyle/>
                    <a:p>
                      <a:pPr rtl="0" fontAlgn="t">
                        <a:spcBef>
                          <a:spcPts val="0"/>
                        </a:spcBef>
                        <a:spcAft>
                          <a:spcPts val="0"/>
                        </a:spcAft>
                      </a:pPr>
                      <a:r>
                        <a:rPr lang="en-GB" sz="1600" b="1" i="0" u="none" strike="noStrike" dirty="0">
                          <a:solidFill>
                            <a:srgbClr val="000000"/>
                          </a:solidFill>
                          <a:effectLst/>
                          <a:latin typeface="Quicksand" panose="020B0604020202020204" charset="0"/>
                        </a:rPr>
                        <a:t>Ms Mistry (3O)</a:t>
                      </a:r>
                      <a:endParaRPr lang="en-GB" dirty="0">
                        <a:effectLst/>
                      </a:endParaRPr>
                    </a:p>
                    <a:p>
                      <a:pPr fontAlgn="t"/>
                      <a:br>
                        <a:rPr lang="en-GB" dirty="0">
                          <a:effectLst/>
                        </a:rPr>
                      </a:br>
                      <a:br>
                        <a:rPr lang="en-GB" dirty="0">
                          <a:effectLst/>
                        </a:rPr>
                      </a:br>
                      <a:br>
                        <a:rPr lang="en-GB" dirty="0">
                          <a:effectLst/>
                        </a:rPr>
                      </a:br>
                      <a:br>
                        <a:rPr lang="en-GB" dirty="0">
                          <a:effectLst/>
                        </a:rPr>
                      </a:br>
                      <a:br>
                        <a:rPr lang="en-GB" dirty="0">
                          <a:effectLst/>
                        </a:rPr>
                      </a:br>
                      <a:endParaRPr lang="en-GB"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F7F1D8"/>
                    </a:solidFill>
                  </a:tcPr>
                </a:tc>
                <a:tc>
                  <a:txBody>
                    <a:bodyPr/>
                    <a:lstStyle/>
                    <a:p>
                      <a:pPr rtl="0" fontAlgn="t">
                        <a:spcBef>
                          <a:spcPts val="0"/>
                        </a:spcBef>
                        <a:spcAft>
                          <a:spcPts val="0"/>
                        </a:spcAft>
                      </a:pPr>
                      <a:r>
                        <a:rPr lang="en-GB" sz="1600" b="1" i="0" u="none" strike="noStrike" dirty="0">
                          <a:solidFill>
                            <a:srgbClr val="000000"/>
                          </a:solidFill>
                          <a:effectLst/>
                          <a:latin typeface="Quicksand" panose="020B0604020202020204" charset="0"/>
                        </a:rPr>
                        <a:t>Picture</a:t>
                      </a:r>
                      <a:endParaRPr lang="en-GB"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F7F1D8"/>
                    </a:solidFill>
                  </a:tcPr>
                </a:tc>
                <a:tc>
                  <a:txBody>
                    <a:bodyPr/>
                    <a:lstStyle/>
                    <a:p>
                      <a:pPr rtl="0" fontAlgn="t">
                        <a:spcBef>
                          <a:spcPts val="0"/>
                        </a:spcBef>
                        <a:spcAft>
                          <a:spcPts val="0"/>
                        </a:spcAft>
                      </a:pPr>
                      <a:r>
                        <a:rPr lang="en-GB" sz="1600" b="1" i="0" u="none" strike="noStrike" dirty="0">
                          <a:solidFill>
                            <a:srgbClr val="000000"/>
                          </a:solidFill>
                          <a:effectLst/>
                          <a:latin typeface="Quicksand" panose="020B0604020202020204" charset="0"/>
                        </a:rPr>
                        <a:t>Miss Thompson (3P) </a:t>
                      </a:r>
                    </a:p>
                    <a:p>
                      <a:pPr rtl="0" fontAlgn="t">
                        <a:spcBef>
                          <a:spcPts val="0"/>
                        </a:spcBef>
                        <a:spcAft>
                          <a:spcPts val="0"/>
                        </a:spcAft>
                      </a:pPr>
                      <a:endParaRPr lang="en-GB"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F7F1D8"/>
                    </a:solidFill>
                  </a:tcPr>
                </a:tc>
                <a:tc>
                  <a:txBody>
                    <a:bodyPr/>
                    <a:lstStyle/>
                    <a:p>
                      <a:pPr rtl="0" fontAlgn="t">
                        <a:spcBef>
                          <a:spcPts val="0"/>
                        </a:spcBef>
                        <a:spcAft>
                          <a:spcPts val="0"/>
                        </a:spcAft>
                      </a:pPr>
                      <a:r>
                        <a:rPr lang="en-GB" sz="1600" b="1" i="0" u="none" strike="noStrike" dirty="0">
                          <a:solidFill>
                            <a:srgbClr val="000000"/>
                          </a:solidFill>
                          <a:effectLst/>
                          <a:latin typeface="Quicksand" panose="020B0604020202020204" charset="0"/>
                        </a:rPr>
                        <a:t>Picture</a:t>
                      </a:r>
                      <a:endParaRPr lang="en-GB"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F7F1D8"/>
                    </a:solidFill>
                  </a:tcPr>
                </a:tc>
                <a:extLst>
                  <a:ext uri="{0D108BD9-81ED-4DB2-BD59-A6C34878D82A}">
                    <a16:rowId xmlns:a16="http://schemas.microsoft.com/office/drawing/2014/main" val="3002539378"/>
                  </a:ext>
                </a:extLst>
              </a:tr>
            </a:tbl>
          </a:graphicData>
        </a:graphic>
      </p:graphicFrame>
      <p:sp>
        <p:nvSpPr>
          <p:cNvPr id="7" name="Rectangle 1">
            <a:extLst>
              <a:ext uri="{FF2B5EF4-FFF2-40B4-BE49-F238E27FC236}">
                <a16:creationId xmlns:a16="http://schemas.microsoft.com/office/drawing/2014/main" id="{80D17F87-4A9F-0DB7-B452-EF17025BF182}"/>
              </a:ext>
            </a:extLst>
          </p:cNvPr>
          <p:cNvSpPr>
            <a:spLocks noChangeArrowheads="1"/>
          </p:cNvSpPr>
          <p:nvPr/>
        </p:nvSpPr>
        <p:spPr bwMode="auto">
          <a:xfrm>
            <a:off x="952500" y="20034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3" name="Picture 2">
            <a:extLst>
              <a:ext uri="{FF2B5EF4-FFF2-40B4-BE49-F238E27FC236}">
                <a16:creationId xmlns:a16="http://schemas.microsoft.com/office/drawing/2014/main" id="{B5722367-D858-FFF2-6BF1-DC96BC513F5A}"/>
              </a:ext>
            </a:extLst>
          </p:cNvPr>
          <p:cNvPicPr>
            <a:picLocks noChangeAspect="1"/>
          </p:cNvPicPr>
          <p:nvPr/>
        </p:nvPicPr>
        <p:blipFill>
          <a:blip r:embed="rId4"/>
          <a:stretch>
            <a:fillRect/>
          </a:stretch>
        </p:blipFill>
        <p:spPr>
          <a:xfrm>
            <a:off x="3033491" y="2433231"/>
            <a:ext cx="1038779" cy="1522594"/>
          </a:xfrm>
          <a:prstGeom prst="rect">
            <a:avLst/>
          </a:prstGeom>
        </p:spPr>
      </p:pic>
      <p:pic>
        <p:nvPicPr>
          <p:cNvPr id="5" name="Picture 4">
            <a:extLst>
              <a:ext uri="{FF2B5EF4-FFF2-40B4-BE49-F238E27FC236}">
                <a16:creationId xmlns:a16="http://schemas.microsoft.com/office/drawing/2014/main" id="{014AF460-DC85-9E8C-00E3-AEE19A3656EB}"/>
              </a:ext>
            </a:extLst>
          </p:cNvPr>
          <p:cNvPicPr>
            <a:picLocks noChangeAspect="1"/>
          </p:cNvPicPr>
          <p:nvPr/>
        </p:nvPicPr>
        <p:blipFill>
          <a:blip r:embed="rId5"/>
          <a:stretch>
            <a:fillRect/>
          </a:stretch>
        </p:blipFill>
        <p:spPr>
          <a:xfrm>
            <a:off x="6575572" y="2348381"/>
            <a:ext cx="949001" cy="1653562"/>
          </a:xfrm>
          <a:prstGeom prst="rect">
            <a:avLst/>
          </a:prstGeom>
        </p:spPr>
      </p:pic>
    </p:spTree>
    <p:extLst>
      <p:ext uri="{BB962C8B-B14F-4D97-AF65-F5344CB8AC3E}">
        <p14:creationId xmlns:p14="http://schemas.microsoft.com/office/powerpoint/2010/main" val="39529336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8E3F7"/>
        </a:solidFill>
        <a:effectLst/>
      </p:bgPr>
    </p:bg>
    <p:spTree>
      <p:nvGrpSpPr>
        <p:cNvPr id="1" name="Shape 86"/>
        <p:cNvGrpSpPr/>
        <p:nvPr/>
      </p:nvGrpSpPr>
      <p:grpSpPr>
        <a:xfrm>
          <a:off x="0" y="0"/>
          <a:ext cx="0" cy="0"/>
          <a:chOff x="0" y="0"/>
          <a:chExt cx="0" cy="0"/>
        </a:xfrm>
      </p:grpSpPr>
      <p:sp>
        <p:nvSpPr>
          <p:cNvPr id="87" name="Google Shape;87;p17"/>
          <p:cNvSpPr/>
          <p:nvPr/>
        </p:nvSpPr>
        <p:spPr>
          <a:xfrm>
            <a:off x="0" y="5008438"/>
            <a:ext cx="9144000" cy="135000"/>
          </a:xfrm>
          <a:prstGeom prst="rect">
            <a:avLst/>
          </a:prstGeom>
          <a:solidFill>
            <a:srgbClr val="1C4587"/>
          </a:solidFill>
          <a:ln w="9525"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7"/>
          <p:cNvSpPr/>
          <p:nvPr/>
        </p:nvSpPr>
        <p:spPr>
          <a:xfrm>
            <a:off x="0" y="4873450"/>
            <a:ext cx="9144000" cy="135000"/>
          </a:xfrm>
          <a:prstGeom prst="rect">
            <a:avLst/>
          </a:prstGeom>
          <a:solidFill>
            <a:srgbClr val="1155CC"/>
          </a:solidFill>
          <a:ln w="952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7"/>
          <p:cNvSpPr/>
          <p:nvPr/>
        </p:nvSpPr>
        <p:spPr>
          <a:xfrm>
            <a:off x="0" y="4738450"/>
            <a:ext cx="9144000" cy="135000"/>
          </a:xfrm>
          <a:prstGeom prst="rect">
            <a:avLst/>
          </a:prstGeom>
          <a:solidFill>
            <a:srgbClr val="3C78D8"/>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0" name="Google Shape;90;p17"/>
          <p:cNvPicPr preferRelativeResize="0"/>
          <p:nvPr/>
        </p:nvPicPr>
        <p:blipFill>
          <a:blip r:embed="rId3">
            <a:alphaModFix/>
          </a:blip>
          <a:stretch>
            <a:fillRect/>
          </a:stretch>
        </p:blipFill>
        <p:spPr>
          <a:xfrm>
            <a:off x="3865650" y="4204897"/>
            <a:ext cx="1620776" cy="694774"/>
          </a:xfrm>
          <a:prstGeom prst="rect">
            <a:avLst/>
          </a:prstGeom>
          <a:noFill/>
          <a:ln>
            <a:noFill/>
          </a:ln>
        </p:spPr>
      </p:pic>
      <p:sp>
        <p:nvSpPr>
          <p:cNvPr id="91" name="Google Shape;91;p17"/>
          <p:cNvSpPr txBox="1"/>
          <p:nvPr/>
        </p:nvSpPr>
        <p:spPr>
          <a:xfrm>
            <a:off x="1121974" y="135050"/>
            <a:ext cx="6948138" cy="4170342"/>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800" b="1" dirty="0">
                <a:solidFill>
                  <a:srgbClr val="1C4587"/>
                </a:solidFill>
                <a:latin typeface="Quicksand"/>
                <a:ea typeface="Quicksand"/>
                <a:cs typeface="Quicksand"/>
                <a:sym typeface="Quicksand"/>
              </a:rPr>
              <a:t>Staff in </a:t>
            </a:r>
            <a:r>
              <a:rPr lang="en-GB" sz="3800" b="1" dirty="0">
                <a:solidFill>
                  <a:srgbClr val="1C4587"/>
                </a:solidFill>
                <a:latin typeface="Quicksand"/>
                <a:ea typeface="Quicksand"/>
                <a:cs typeface="Quicksand"/>
                <a:sym typeface="Quicksand"/>
              </a:rPr>
              <a:t>Year </a:t>
            </a:r>
            <a:r>
              <a:rPr lang="en" sz="3800" b="1" dirty="0">
                <a:solidFill>
                  <a:srgbClr val="1C4587"/>
                </a:solidFill>
                <a:latin typeface="Quicksand"/>
                <a:ea typeface="Quicksand"/>
                <a:cs typeface="Quicksand"/>
                <a:sym typeface="Quicksand"/>
              </a:rPr>
              <a:t>3 </a:t>
            </a:r>
          </a:p>
          <a:p>
            <a:pPr marL="0" lvl="0" indent="0" algn="ctr" rtl="0">
              <a:spcBef>
                <a:spcPts val="0"/>
              </a:spcBef>
              <a:spcAft>
                <a:spcPts val="0"/>
              </a:spcAft>
              <a:buNone/>
            </a:pPr>
            <a:r>
              <a:rPr lang="en" sz="2800" b="1" i="1" dirty="0">
                <a:solidFill>
                  <a:srgbClr val="1C4587"/>
                </a:solidFill>
                <a:latin typeface="Quicksand"/>
                <a:ea typeface="Quicksand"/>
                <a:cs typeface="Quicksand"/>
                <a:sym typeface="Quicksand"/>
              </a:rPr>
              <a:t>Teaching Assistants</a:t>
            </a:r>
          </a:p>
          <a:p>
            <a:pPr marL="0" lvl="0" indent="0" algn="ctr" rtl="0">
              <a:spcBef>
                <a:spcPts val="0"/>
              </a:spcBef>
              <a:spcAft>
                <a:spcPts val="0"/>
              </a:spcAft>
              <a:buNone/>
            </a:pPr>
            <a:r>
              <a:rPr lang="en" sz="2800" b="1" i="1" dirty="0">
                <a:solidFill>
                  <a:srgbClr val="1C4587"/>
                </a:solidFill>
                <a:latin typeface="Quicksand"/>
                <a:ea typeface="Quicksand"/>
                <a:cs typeface="Quicksand"/>
                <a:sym typeface="Quicksand"/>
              </a:rPr>
              <a:t>M</a:t>
            </a:r>
            <a:r>
              <a:rPr lang="en-GB" sz="2800" b="1" i="1" dirty="0">
                <a:solidFill>
                  <a:srgbClr val="1C4587"/>
                </a:solidFill>
                <a:latin typeface="Quicksand"/>
                <a:ea typeface="Quicksand"/>
                <a:cs typeface="Quicksand"/>
                <a:sym typeface="Quicksand"/>
              </a:rPr>
              <a:t>s</a:t>
            </a:r>
            <a:r>
              <a:rPr lang="en" sz="2800" b="1" i="1" dirty="0">
                <a:solidFill>
                  <a:srgbClr val="1C4587"/>
                </a:solidFill>
                <a:latin typeface="Quicksand"/>
                <a:ea typeface="Quicksand"/>
                <a:cs typeface="Quicksand"/>
                <a:sym typeface="Quicksand"/>
              </a:rPr>
              <a:t> Chambers</a:t>
            </a:r>
          </a:p>
          <a:p>
            <a:pPr marL="0" lvl="0" indent="0" algn="ctr" rtl="0">
              <a:spcBef>
                <a:spcPts val="0"/>
              </a:spcBef>
              <a:spcAft>
                <a:spcPts val="0"/>
              </a:spcAft>
              <a:buNone/>
            </a:pPr>
            <a:r>
              <a:rPr lang="en" sz="2800" b="1" i="1" dirty="0">
                <a:solidFill>
                  <a:srgbClr val="1C4587"/>
                </a:solidFill>
                <a:latin typeface="Quicksand"/>
                <a:ea typeface="Quicksand"/>
                <a:cs typeface="Quicksand"/>
                <a:sym typeface="Quicksand"/>
              </a:rPr>
              <a:t>Ms Wright (1:1)</a:t>
            </a:r>
          </a:p>
          <a:p>
            <a:pPr marL="0" lvl="0" indent="0" algn="ctr" rtl="0">
              <a:spcBef>
                <a:spcPts val="0"/>
              </a:spcBef>
              <a:spcAft>
                <a:spcPts val="0"/>
              </a:spcAft>
              <a:buNone/>
            </a:pPr>
            <a:r>
              <a:rPr lang="en" sz="2800" b="1" i="1" dirty="0">
                <a:solidFill>
                  <a:srgbClr val="1C4587"/>
                </a:solidFill>
                <a:latin typeface="Quicksand"/>
                <a:ea typeface="Quicksand"/>
                <a:cs typeface="Quicksand"/>
                <a:sym typeface="Quicksand"/>
              </a:rPr>
              <a:t>Ms Matthews (1:1)</a:t>
            </a:r>
          </a:p>
          <a:p>
            <a:pPr marL="0" lvl="0" indent="0" algn="ctr" rtl="0">
              <a:spcBef>
                <a:spcPts val="0"/>
              </a:spcBef>
              <a:spcAft>
                <a:spcPts val="0"/>
              </a:spcAft>
              <a:buNone/>
            </a:pPr>
            <a:endParaRPr lang="en" sz="2800" b="1" i="1" dirty="0">
              <a:solidFill>
                <a:srgbClr val="1C4587"/>
              </a:solidFill>
              <a:latin typeface="Quicksand"/>
              <a:ea typeface="Quicksand"/>
              <a:cs typeface="Quicksand"/>
              <a:sym typeface="Quicksand"/>
            </a:endParaRPr>
          </a:p>
          <a:p>
            <a:pPr marL="0" lvl="0" indent="0" algn="ctr" rtl="0">
              <a:spcBef>
                <a:spcPts val="0"/>
              </a:spcBef>
              <a:spcAft>
                <a:spcPts val="0"/>
              </a:spcAft>
              <a:buNone/>
            </a:pPr>
            <a:r>
              <a:rPr lang="en" sz="2800" b="1" i="1" dirty="0">
                <a:solidFill>
                  <a:srgbClr val="1C4587"/>
                </a:solidFill>
                <a:latin typeface="Quicksand"/>
                <a:ea typeface="Quicksand"/>
                <a:cs typeface="Quicksand"/>
                <a:sym typeface="Quicksand"/>
              </a:rPr>
              <a:t>PPA Cover – Mr Junior and Ms Saunders (Sports coach</a:t>
            </a:r>
            <a:r>
              <a:rPr lang="en-GB" sz="2800" b="1" i="1" dirty="0">
                <a:solidFill>
                  <a:srgbClr val="1C4587"/>
                </a:solidFill>
                <a:latin typeface="Quicksand"/>
                <a:ea typeface="Quicksand"/>
                <a:cs typeface="Quicksand"/>
                <a:sym typeface="Quicksand"/>
              </a:rPr>
              <a:t>e</a:t>
            </a:r>
            <a:r>
              <a:rPr lang="en" sz="2800" b="1" i="1" dirty="0">
                <a:solidFill>
                  <a:srgbClr val="1C4587"/>
                </a:solidFill>
                <a:latin typeface="Quicksand"/>
                <a:ea typeface="Quicksand"/>
                <a:cs typeface="Quicksand"/>
                <a:sym typeface="Quicksand"/>
              </a:rPr>
              <a:t>s)</a:t>
            </a:r>
          </a:p>
          <a:p>
            <a:pPr marL="0" lvl="0" indent="0" algn="ctr" rtl="0">
              <a:spcBef>
                <a:spcPts val="0"/>
              </a:spcBef>
              <a:spcAft>
                <a:spcPts val="0"/>
              </a:spcAft>
              <a:buNone/>
            </a:pPr>
            <a:endParaRPr sz="2500" b="1" i="1" dirty="0">
              <a:solidFill>
                <a:srgbClr val="1C4587"/>
              </a:solidFill>
              <a:latin typeface="Quicksand"/>
              <a:ea typeface="Quicksand"/>
              <a:cs typeface="Quicksand"/>
              <a:sym typeface="Quicksand"/>
            </a:endParaRPr>
          </a:p>
        </p:txBody>
      </p:sp>
    </p:spTree>
    <p:extLst>
      <p:ext uri="{BB962C8B-B14F-4D97-AF65-F5344CB8AC3E}">
        <p14:creationId xmlns:p14="http://schemas.microsoft.com/office/powerpoint/2010/main" val="38118117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8E3F7"/>
        </a:solidFill>
        <a:effectLst/>
      </p:bgPr>
    </p:bg>
    <p:spTree>
      <p:nvGrpSpPr>
        <p:cNvPr id="1" name="Shape 97"/>
        <p:cNvGrpSpPr/>
        <p:nvPr/>
      </p:nvGrpSpPr>
      <p:grpSpPr>
        <a:xfrm>
          <a:off x="0" y="0"/>
          <a:ext cx="0" cy="0"/>
          <a:chOff x="0" y="0"/>
          <a:chExt cx="0" cy="0"/>
        </a:xfrm>
      </p:grpSpPr>
      <p:sp>
        <p:nvSpPr>
          <p:cNvPr id="98" name="Google Shape;98;p18"/>
          <p:cNvSpPr/>
          <p:nvPr/>
        </p:nvSpPr>
        <p:spPr>
          <a:xfrm>
            <a:off x="0" y="5008438"/>
            <a:ext cx="9144000" cy="135000"/>
          </a:xfrm>
          <a:prstGeom prst="rect">
            <a:avLst/>
          </a:prstGeom>
          <a:solidFill>
            <a:srgbClr val="1C4587"/>
          </a:solidFill>
          <a:ln w="9525"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8"/>
          <p:cNvSpPr/>
          <p:nvPr/>
        </p:nvSpPr>
        <p:spPr>
          <a:xfrm>
            <a:off x="0" y="4873450"/>
            <a:ext cx="9144000" cy="135000"/>
          </a:xfrm>
          <a:prstGeom prst="rect">
            <a:avLst/>
          </a:prstGeom>
          <a:solidFill>
            <a:srgbClr val="1155CC"/>
          </a:solidFill>
          <a:ln w="952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8"/>
          <p:cNvSpPr/>
          <p:nvPr/>
        </p:nvSpPr>
        <p:spPr>
          <a:xfrm>
            <a:off x="0" y="4738450"/>
            <a:ext cx="9144000" cy="135000"/>
          </a:xfrm>
          <a:prstGeom prst="rect">
            <a:avLst/>
          </a:prstGeom>
          <a:solidFill>
            <a:srgbClr val="3C78D8"/>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1" name="Google Shape;101;p18"/>
          <p:cNvPicPr preferRelativeResize="0"/>
          <p:nvPr/>
        </p:nvPicPr>
        <p:blipFill>
          <a:blip r:embed="rId3">
            <a:alphaModFix/>
          </a:blip>
          <a:stretch>
            <a:fillRect/>
          </a:stretch>
        </p:blipFill>
        <p:spPr>
          <a:xfrm>
            <a:off x="3865650" y="4204897"/>
            <a:ext cx="1620776" cy="694774"/>
          </a:xfrm>
          <a:prstGeom prst="rect">
            <a:avLst/>
          </a:prstGeom>
          <a:noFill/>
          <a:ln>
            <a:noFill/>
          </a:ln>
        </p:spPr>
      </p:pic>
      <p:sp>
        <p:nvSpPr>
          <p:cNvPr id="102" name="Google Shape;102;p18"/>
          <p:cNvSpPr txBox="1"/>
          <p:nvPr/>
        </p:nvSpPr>
        <p:spPr>
          <a:xfrm>
            <a:off x="1228300" y="153550"/>
            <a:ext cx="6402600" cy="769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800" b="1" dirty="0">
                <a:solidFill>
                  <a:srgbClr val="1C4587"/>
                </a:solidFill>
                <a:latin typeface="Quicksand"/>
                <a:ea typeface="Quicksand"/>
                <a:cs typeface="Quicksand"/>
                <a:sym typeface="Quicksand"/>
              </a:rPr>
              <a:t>Classroom </a:t>
            </a:r>
            <a:r>
              <a:rPr lang="en-GB" sz="3800" b="1" dirty="0">
                <a:solidFill>
                  <a:srgbClr val="1C4587"/>
                </a:solidFill>
                <a:latin typeface="Quicksand"/>
                <a:ea typeface="Quicksand"/>
                <a:cs typeface="Quicksand"/>
                <a:sym typeface="Quicksand"/>
              </a:rPr>
              <a:t>Location</a:t>
            </a:r>
            <a:endParaRPr sz="2500" b="1" i="1" dirty="0">
              <a:solidFill>
                <a:srgbClr val="1C4587"/>
              </a:solidFill>
              <a:latin typeface="Quicksand"/>
              <a:ea typeface="Quicksand"/>
              <a:cs typeface="Quicksand"/>
              <a:sym typeface="Quicksand"/>
            </a:endParaRPr>
          </a:p>
        </p:txBody>
      </p:sp>
      <p:pic>
        <p:nvPicPr>
          <p:cNvPr id="4" name="Picture 3">
            <a:extLst>
              <a:ext uri="{FF2B5EF4-FFF2-40B4-BE49-F238E27FC236}">
                <a16:creationId xmlns:a16="http://schemas.microsoft.com/office/drawing/2014/main" id="{D309DC84-CCBD-49EB-85A1-49FC4845D583}"/>
              </a:ext>
            </a:extLst>
          </p:cNvPr>
          <p:cNvPicPr>
            <a:picLocks noChangeAspect="1"/>
          </p:cNvPicPr>
          <p:nvPr/>
        </p:nvPicPr>
        <p:blipFill>
          <a:blip r:embed="rId4"/>
          <a:stretch>
            <a:fillRect/>
          </a:stretch>
        </p:blipFill>
        <p:spPr>
          <a:xfrm>
            <a:off x="128326" y="840977"/>
            <a:ext cx="2242556" cy="1681917"/>
          </a:xfrm>
          <a:prstGeom prst="rect">
            <a:avLst/>
          </a:prstGeom>
        </p:spPr>
      </p:pic>
      <p:pic>
        <p:nvPicPr>
          <p:cNvPr id="8" name="Picture 7">
            <a:extLst>
              <a:ext uri="{FF2B5EF4-FFF2-40B4-BE49-F238E27FC236}">
                <a16:creationId xmlns:a16="http://schemas.microsoft.com/office/drawing/2014/main" id="{BB2348A7-CCF3-4A3A-8A5D-EC4FF0B08253}"/>
              </a:ext>
            </a:extLst>
          </p:cNvPr>
          <p:cNvPicPr>
            <a:picLocks noChangeAspect="1"/>
          </p:cNvPicPr>
          <p:nvPr/>
        </p:nvPicPr>
        <p:blipFill>
          <a:blip r:embed="rId5"/>
          <a:stretch>
            <a:fillRect/>
          </a:stretch>
        </p:blipFill>
        <p:spPr>
          <a:xfrm>
            <a:off x="334890" y="2375944"/>
            <a:ext cx="2802102" cy="2101577"/>
          </a:xfrm>
          <a:prstGeom prst="rect">
            <a:avLst/>
          </a:prstGeom>
        </p:spPr>
      </p:pic>
      <p:pic>
        <p:nvPicPr>
          <p:cNvPr id="10" name="Picture 9">
            <a:extLst>
              <a:ext uri="{FF2B5EF4-FFF2-40B4-BE49-F238E27FC236}">
                <a16:creationId xmlns:a16="http://schemas.microsoft.com/office/drawing/2014/main" id="{148A152C-D9B2-4ABE-9B2A-D1ADCA31891D}"/>
              </a:ext>
            </a:extLst>
          </p:cNvPr>
          <p:cNvPicPr>
            <a:picLocks noChangeAspect="1"/>
          </p:cNvPicPr>
          <p:nvPr/>
        </p:nvPicPr>
        <p:blipFill>
          <a:blip r:embed="rId6"/>
          <a:stretch>
            <a:fillRect/>
          </a:stretch>
        </p:blipFill>
        <p:spPr>
          <a:xfrm>
            <a:off x="3449033" y="1779232"/>
            <a:ext cx="3037085" cy="2277814"/>
          </a:xfrm>
          <a:prstGeom prst="rect">
            <a:avLst/>
          </a:prstGeom>
        </p:spPr>
      </p:pic>
      <p:pic>
        <p:nvPicPr>
          <p:cNvPr id="12" name="Picture 11">
            <a:extLst>
              <a:ext uri="{FF2B5EF4-FFF2-40B4-BE49-F238E27FC236}">
                <a16:creationId xmlns:a16="http://schemas.microsoft.com/office/drawing/2014/main" id="{1340B359-E62D-4C86-AB60-0999A24A4752}"/>
              </a:ext>
            </a:extLst>
          </p:cNvPr>
          <p:cNvPicPr>
            <a:picLocks noChangeAspect="1"/>
          </p:cNvPicPr>
          <p:nvPr/>
        </p:nvPicPr>
        <p:blipFill>
          <a:blip r:embed="rId7"/>
          <a:stretch>
            <a:fillRect/>
          </a:stretch>
        </p:blipFill>
        <p:spPr>
          <a:xfrm>
            <a:off x="6246125" y="840977"/>
            <a:ext cx="2769549" cy="2077162"/>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8E3F7"/>
        </a:solidFill>
        <a:effectLst/>
      </p:bgPr>
    </p:bg>
    <p:spTree>
      <p:nvGrpSpPr>
        <p:cNvPr id="1" name="Shape 120"/>
        <p:cNvGrpSpPr/>
        <p:nvPr/>
      </p:nvGrpSpPr>
      <p:grpSpPr>
        <a:xfrm>
          <a:off x="0" y="0"/>
          <a:ext cx="0" cy="0"/>
          <a:chOff x="0" y="0"/>
          <a:chExt cx="0" cy="0"/>
        </a:xfrm>
      </p:grpSpPr>
      <p:sp>
        <p:nvSpPr>
          <p:cNvPr id="121" name="Google Shape;121;p20"/>
          <p:cNvSpPr/>
          <p:nvPr/>
        </p:nvSpPr>
        <p:spPr>
          <a:xfrm>
            <a:off x="0" y="5008438"/>
            <a:ext cx="9144000" cy="135000"/>
          </a:xfrm>
          <a:prstGeom prst="rect">
            <a:avLst/>
          </a:prstGeom>
          <a:solidFill>
            <a:srgbClr val="1C4587"/>
          </a:solidFill>
          <a:ln w="9525"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0"/>
          <p:cNvSpPr/>
          <p:nvPr/>
        </p:nvSpPr>
        <p:spPr>
          <a:xfrm>
            <a:off x="0" y="4873450"/>
            <a:ext cx="9144000" cy="135000"/>
          </a:xfrm>
          <a:prstGeom prst="rect">
            <a:avLst/>
          </a:prstGeom>
          <a:solidFill>
            <a:srgbClr val="1155CC"/>
          </a:solidFill>
          <a:ln w="952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0"/>
          <p:cNvSpPr/>
          <p:nvPr/>
        </p:nvSpPr>
        <p:spPr>
          <a:xfrm>
            <a:off x="0" y="4738450"/>
            <a:ext cx="9144000" cy="135000"/>
          </a:xfrm>
          <a:prstGeom prst="rect">
            <a:avLst/>
          </a:prstGeom>
          <a:solidFill>
            <a:srgbClr val="3C78D8"/>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4" name="Google Shape;124;p20"/>
          <p:cNvPicPr preferRelativeResize="0"/>
          <p:nvPr/>
        </p:nvPicPr>
        <p:blipFill>
          <a:blip r:embed="rId3">
            <a:alphaModFix/>
          </a:blip>
          <a:stretch>
            <a:fillRect/>
          </a:stretch>
        </p:blipFill>
        <p:spPr>
          <a:xfrm>
            <a:off x="7460950" y="155997"/>
            <a:ext cx="1620776" cy="694774"/>
          </a:xfrm>
          <a:prstGeom prst="rect">
            <a:avLst/>
          </a:prstGeom>
          <a:noFill/>
          <a:ln>
            <a:noFill/>
          </a:ln>
        </p:spPr>
      </p:pic>
      <p:sp>
        <p:nvSpPr>
          <p:cNvPr id="125" name="Google Shape;125;p20"/>
          <p:cNvSpPr txBox="1"/>
          <p:nvPr/>
        </p:nvSpPr>
        <p:spPr>
          <a:xfrm>
            <a:off x="191925" y="36875"/>
            <a:ext cx="45678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b="1">
                <a:solidFill>
                  <a:srgbClr val="1C4587"/>
                </a:solidFill>
                <a:latin typeface="Quicksand"/>
                <a:ea typeface="Quicksand"/>
                <a:cs typeface="Quicksand"/>
                <a:sym typeface="Quicksand"/>
              </a:rPr>
              <a:t>Drop off and pickups</a:t>
            </a:r>
            <a:endParaRPr b="1" i="1">
              <a:solidFill>
                <a:srgbClr val="1C4587"/>
              </a:solidFill>
              <a:latin typeface="Quicksand"/>
              <a:ea typeface="Quicksand"/>
              <a:cs typeface="Quicksand"/>
              <a:sym typeface="Quicksand"/>
            </a:endParaRPr>
          </a:p>
        </p:txBody>
      </p:sp>
      <p:sp>
        <p:nvSpPr>
          <p:cNvPr id="126" name="Google Shape;126;p20"/>
          <p:cNvSpPr txBox="1"/>
          <p:nvPr/>
        </p:nvSpPr>
        <p:spPr>
          <a:xfrm>
            <a:off x="219142" y="1317313"/>
            <a:ext cx="8723508" cy="169274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dirty="0"/>
              <a:t>30 and 3P drop off and pick-up is under the canopy. Very useful if it rains!</a:t>
            </a:r>
          </a:p>
          <a:p>
            <a:pPr marL="0" lvl="0" indent="0" algn="l" rtl="0">
              <a:spcBef>
                <a:spcPts val="0"/>
              </a:spcBef>
              <a:spcAft>
                <a:spcPts val="0"/>
              </a:spcAft>
              <a:buNone/>
            </a:pPr>
            <a:r>
              <a:rPr lang="en-GB" dirty="0"/>
              <a:t>3A and 3C drop off and pick-up is the play area next to the canopy.</a:t>
            </a:r>
          </a:p>
          <a:p>
            <a:pPr marL="0" lvl="0" indent="0" algn="l" rtl="0">
              <a:spcBef>
                <a:spcPts val="0"/>
              </a:spcBef>
              <a:spcAft>
                <a:spcPts val="0"/>
              </a:spcAft>
              <a:buNone/>
            </a:pPr>
            <a:r>
              <a:rPr lang="en-GB" dirty="0"/>
              <a:t>Drop off is at 8.55am</a:t>
            </a:r>
          </a:p>
          <a:p>
            <a:pPr marL="0" lvl="0" indent="0" algn="l" rtl="0">
              <a:spcBef>
                <a:spcPts val="0"/>
              </a:spcBef>
              <a:spcAft>
                <a:spcPts val="0"/>
              </a:spcAft>
              <a:buNone/>
            </a:pPr>
            <a:r>
              <a:rPr lang="en-GB" dirty="0"/>
              <a:t>Pick-up is at 3.25pm</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Should you run late, please call the office and let them know. The children will be taken to the office if you are late as staff have meetings after school. </a:t>
            </a:r>
          </a:p>
        </p:txBody>
      </p:sp>
      <p:sp>
        <p:nvSpPr>
          <p:cNvPr id="127" name="Google Shape;127;p20"/>
          <p:cNvSpPr txBox="1"/>
          <p:nvPr/>
        </p:nvSpPr>
        <p:spPr>
          <a:xfrm>
            <a:off x="155650" y="3063075"/>
            <a:ext cx="8787000" cy="1046410"/>
          </a:xfrm>
          <a:prstGeom prst="rect">
            <a:avLst/>
          </a:prstGeom>
          <a:noFill/>
          <a:ln>
            <a:noFill/>
          </a:ln>
        </p:spPr>
        <p:txBody>
          <a:bodyPr spcFirstLastPara="1" wrap="square" lIns="91425" tIns="91425" rIns="91425" bIns="91425" anchor="t" anchorCtr="0">
            <a:spAutoFit/>
          </a:bodyPr>
          <a:lstStyle/>
          <a:p>
            <a:r>
              <a:rPr lang="en-GB" dirty="0">
                <a:latin typeface="Quicksand"/>
                <a:ea typeface="Quicksand"/>
                <a:cs typeface="Quicksand"/>
                <a:sym typeface="Quicksand"/>
              </a:rPr>
              <a:t>Please be aware that your child will be late if they arrive after 9.05am. Remember that the gate may still be open for Reception children but they will have missed the register in Year 3 and so MUST go to the office before class otherwise they will be marked as absent.</a:t>
            </a:r>
            <a:endParaRPr dirty="0">
              <a:latin typeface="Quicksand"/>
              <a:ea typeface="Quicksand"/>
              <a:cs typeface="Quicksand"/>
              <a:sym typeface="Quicksand"/>
            </a:endParaRPr>
          </a:p>
          <a:p>
            <a:pPr marL="0" lvl="0" indent="0" algn="l" rtl="0">
              <a:spcBef>
                <a:spcPts val="0"/>
              </a:spcBef>
              <a:spcAft>
                <a:spcPts val="0"/>
              </a:spcAft>
              <a:buNone/>
            </a:pPr>
            <a:endParaRPr dirty="0">
              <a:latin typeface="Quicksand"/>
              <a:ea typeface="Quicksand"/>
              <a:cs typeface="Quicksand"/>
              <a:sym typeface="Quicksan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8E3F7"/>
        </a:solidFill>
        <a:effectLst/>
      </p:bgPr>
    </p:bg>
    <p:spTree>
      <p:nvGrpSpPr>
        <p:cNvPr id="1" name="Shape 108"/>
        <p:cNvGrpSpPr/>
        <p:nvPr/>
      </p:nvGrpSpPr>
      <p:grpSpPr>
        <a:xfrm>
          <a:off x="0" y="0"/>
          <a:ext cx="0" cy="0"/>
          <a:chOff x="0" y="0"/>
          <a:chExt cx="0" cy="0"/>
        </a:xfrm>
      </p:grpSpPr>
      <p:sp>
        <p:nvSpPr>
          <p:cNvPr id="109" name="Google Shape;109;p19"/>
          <p:cNvSpPr/>
          <p:nvPr/>
        </p:nvSpPr>
        <p:spPr>
          <a:xfrm>
            <a:off x="0" y="5008438"/>
            <a:ext cx="9144000" cy="135000"/>
          </a:xfrm>
          <a:prstGeom prst="rect">
            <a:avLst/>
          </a:prstGeom>
          <a:solidFill>
            <a:srgbClr val="1C4587"/>
          </a:solidFill>
          <a:ln w="9525"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9"/>
          <p:cNvSpPr/>
          <p:nvPr/>
        </p:nvSpPr>
        <p:spPr>
          <a:xfrm>
            <a:off x="0" y="4873450"/>
            <a:ext cx="9144000" cy="135000"/>
          </a:xfrm>
          <a:prstGeom prst="rect">
            <a:avLst/>
          </a:prstGeom>
          <a:solidFill>
            <a:srgbClr val="1155CC"/>
          </a:solidFill>
          <a:ln w="952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9"/>
          <p:cNvSpPr/>
          <p:nvPr/>
        </p:nvSpPr>
        <p:spPr>
          <a:xfrm>
            <a:off x="0" y="4738450"/>
            <a:ext cx="9144000" cy="135000"/>
          </a:xfrm>
          <a:prstGeom prst="rect">
            <a:avLst/>
          </a:prstGeom>
          <a:solidFill>
            <a:srgbClr val="3C78D8"/>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2" name="Google Shape;112;p19"/>
          <p:cNvPicPr preferRelativeResize="0"/>
          <p:nvPr/>
        </p:nvPicPr>
        <p:blipFill>
          <a:blip r:embed="rId3">
            <a:alphaModFix/>
          </a:blip>
          <a:stretch>
            <a:fillRect/>
          </a:stretch>
        </p:blipFill>
        <p:spPr>
          <a:xfrm>
            <a:off x="7460950" y="155997"/>
            <a:ext cx="1620776" cy="694774"/>
          </a:xfrm>
          <a:prstGeom prst="rect">
            <a:avLst/>
          </a:prstGeom>
          <a:noFill/>
          <a:ln>
            <a:noFill/>
          </a:ln>
        </p:spPr>
      </p:pic>
      <p:sp>
        <p:nvSpPr>
          <p:cNvPr id="113" name="Google Shape;113;p19"/>
          <p:cNvSpPr txBox="1"/>
          <p:nvPr/>
        </p:nvSpPr>
        <p:spPr>
          <a:xfrm>
            <a:off x="168899" y="69125"/>
            <a:ext cx="2838995" cy="600134"/>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700" b="1" dirty="0">
                <a:solidFill>
                  <a:srgbClr val="1C4587"/>
                </a:solidFill>
                <a:latin typeface="Quicksand"/>
                <a:ea typeface="Quicksand"/>
                <a:cs typeface="Quicksand"/>
                <a:sym typeface="Quicksand"/>
              </a:rPr>
              <a:t>Timetable 3</a:t>
            </a:r>
            <a:r>
              <a:rPr lang="en-GB" sz="2700" b="1" dirty="0">
                <a:solidFill>
                  <a:srgbClr val="1C4587"/>
                </a:solidFill>
                <a:latin typeface="Quicksand"/>
                <a:ea typeface="Quicksand"/>
                <a:cs typeface="Quicksand"/>
                <a:sym typeface="Quicksand"/>
              </a:rPr>
              <a:t>C</a:t>
            </a:r>
            <a:endParaRPr b="1" i="1" dirty="0">
              <a:solidFill>
                <a:srgbClr val="1C4587"/>
              </a:solidFill>
              <a:latin typeface="Quicksand"/>
              <a:ea typeface="Quicksand"/>
              <a:cs typeface="Quicksand"/>
              <a:sym typeface="Quicksand"/>
            </a:endParaRPr>
          </a:p>
        </p:txBody>
      </p:sp>
      <p:sp>
        <p:nvSpPr>
          <p:cNvPr id="114" name="Google Shape;114;p19"/>
          <p:cNvSpPr txBox="1"/>
          <p:nvPr/>
        </p:nvSpPr>
        <p:spPr>
          <a:xfrm>
            <a:off x="207300" y="637175"/>
            <a:ext cx="6939900" cy="95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dirty="0">
                <a:latin typeface="Quicksand"/>
                <a:ea typeface="Quicksand"/>
                <a:cs typeface="Quicksand"/>
                <a:sym typeface="Quicksand"/>
              </a:rPr>
              <a:t>Although this is our timetable, things may change. We will prepare children, where appropriate for these changes and inform you if you need to send in PE kit on an alternative day.</a:t>
            </a:r>
            <a:endParaRPr sz="1100" dirty="0">
              <a:latin typeface="Quicksand"/>
              <a:ea typeface="Quicksand"/>
              <a:cs typeface="Quicksand"/>
              <a:sym typeface="Quicksand"/>
            </a:endParaRPr>
          </a:p>
          <a:p>
            <a:pPr marL="0" lvl="0" indent="0" algn="l" rtl="0">
              <a:spcBef>
                <a:spcPts val="0"/>
              </a:spcBef>
              <a:spcAft>
                <a:spcPts val="0"/>
              </a:spcAft>
              <a:buNone/>
            </a:pPr>
            <a:endParaRPr dirty="0">
              <a:latin typeface="Quicksand"/>
              <a:ea typeface="Quicksand"/>
              <a:cs typeface="Quicksand"/>
              <a:sym typeface="Quicksand"/>
            </a:endParaRPr>
          </a:p>
          <a:p>
            <a:pPr marL="0" lvl="0" indent="0" algn="l" rtl="0">
              <a:spcBef>
                <a:spcPts val="0"/>
              </a:spcBef>
              <a:spcAft>
                <a:spcPts val="0"/>
              </a:spcAft>
              <a:buNone/>
            </a:pPr>
            <a:endParaRPr dirty="0">
              <a:latin typeface="Quicksand"/>
              <a:ea typeface="Quicksand"/>
              <a:cs typeface="Quicksand"/>
              <a:sym typeface="Quicksand"/>
            </a:endParaRPr>
          </a:p>
        </p:txBody>
      </p:sp>
      <p:sp>
        <p:nvSpPr>
          <p:cNvPr id="115" name="Google Shape;115;p19"/>
          <p:cNvSpPr txBox="1"/>
          <p:nvPr/>
        </p:nvSpPr>
        <p:spPr>
          <a:xfrm>
            <a:off x="6466786" y="1585484"/>
            <a:ext cx="2349000" cy="2500654"/>
          </a:xfrm>
          <a:prstGeom prst="rect">
            <a:avLst/>
          </a:prstGeom>
          <a:solidFill>
            <a:srgbClr val="D9EAD3"/>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dirty="0">
                <a:latin typeface="Quicksand"/>
                <a:ea typeface="Quicksand"/>
                <a:cs typeface="Quicksand"/>
                <a:sym typeface="Quicksand"/>
              </a:rPr>
              <a:t>P.E. days: Mondays</a:t>
            </a:r>
          </a:p>
          <a:p>
            <a:pPr marL="0" lvl="0" indent="0" algn="l" rtl="0">
              <a:spcBef>
                <a:spcPts val="0"/>
              </a:spcBef>
              <a:spcAft>
                <a:spcPts val="0"/>
              </a:spcAft>
              <a:buNone/>
            </a:pPr>
            <a:r>
              <a:rPr lang="en" sz="1200" b="1" dirty="0">
                <a:latin typeface="Quicksand"/>
                <a:ea typeface="Quicksand"/>
                <a:cs typeface="Quicksand"/>
                <a:sym typeface="Quicksand"/>
              </a:rPr>
              <a:t>If your child has PE in the morning Classes 3O and 3C they can come in to school wearing their PE kit but they will need to change into their school clothes in the afternoon.</a:t>
            </a:r>
            <a:endParaRPr sz="1200" b="1" dirty="0">
              <a:latin typeface="Quicksand"/>
              <a:ea typeface="Quicksand"/>
              <a:cs typeface="Quicksand"/>
              <a:sym typeface="Quicksand"/>
            </a:endParaRPr>
          </a:p>
          <a:p>
            <a:pPr marL="0" lvl="0" indent="0" algn="l" rtl="0">
              <a:lnSpc>
                <a:spcPct val="115000"/>
              </a:lnSpc>
              <a:spcBef>
                <a:spcPts val="1200"/>
              </a:spcBef>
              <a:spcAft>
                <a:spcPts val="0"/>
              </a:spcAft>
              <a:buNone/>
            </a:pPr>
            <a:r>
              <a:rPr lang="en" sz="1000" b="1" dirty="0">
                <a:solidFill>
                  <a:schemeClr val="dk1"/>
                </a:solidFill>
                <a:latin typeface="Quicksand"/>
                <a:ea typeface="Quicksand"/>
                <a:cs typeface="Quicksand"/>
                <a:sym typeface="Quicksand"/>
              </a:rPr>
              <a:t>PE Kit: </a:t>
            </a:r>
            <a:r>
              <a:rPr lang="en" sz="1000" dirty="0">
                <a:solidFill>
                  <a:schemeClr val="dk1"/>
                </a:solidFill>
                <a:latin typeface="Quicksand"/>
                <a:ea typeface="Quicksand"/>
                <a:cs typeface="Quicksand"/>
                <a:sym typeface="Quicksand"/>
              </a:rPr>
              <a:t>White T shirt, shorts/tracksuit bottoms/sweatshirt in school colours</a:t>
            </a:r>
            <a:endParaRPr sz="1000" dirty="0">
              <a:solidFill>
                <a:schemeClr val="dk1"/>
              </a:solidFill>
              <a:latin typeface="Quicksand"/>
              <a:ea typeface="Quicksand"/>
              <a:cs typeface="Quicksand"/>
              <a:sym typeface="Quicksand"/>
            </a:endParaRPr>
          </a:p>
          <a:p>
            <a:pPr marL="0" lvl="0" indent="0" algn="l" rtl="0">
              <a:lnSpc>
                <a:spcPct val="115000"/>
              </a:lnSpc>
              <a:spcBef>
                <a:spcPts val="1200"/>
              </a:spcBef>
              <a:spcAft>
                <a:spcPts val="0"/>
              </a:spcAft>
              <a:buNone/>
            </a:pPr>
            <a:r>
              <a:rPr lang="en" sz="1000" dirty="0">
                <a:solidFill>
                  <a:schemeClr val="dk1"/>
                </a:solidFill>
                <a:latin typeface="Quicksand"/>
                <a:ea typeface="Quicksand"/>
                <a:cs typeface="Quicksand"/>
                <a:sym typeface="Quicksand"/>
              </a:rPr>
              <a:t>Trainers/black plimsolls</a:t>
            </a:r>
            <a:endParaRPr sz="1000" dirty="0">
              <a:solidFill>
                <a:schemeClr val="dk1"/>
              </a:solidFill>
              <a:latin typeface="Quicksand"/>
              <a:ea typeface="Quicksand"/>
              <a:cs typeface="Quicksand"/>
              <a:sym typeface="Quicksand"/>
            </a:endParaRPr>
          </a:p>
        </p:txBody>
      </p:sp>
      <p:pic>
        <p:nvPicPr>
          <p:cNvPr id="2" name="Picture 1">
            <a:extLst>
              <a:ext uri="{FF2B5EF4-FFF2-40B4-BE49-F238E27FC236}">
                <a16:creationId xmlns:a16="http://schemas.microsoft.com/office/drawing/2014/main" id="{F96093D2-E462-489A-9327-C4A8BDF8E7EC}"/>
              </a:ext>
            </a:extLst>
          </p:cNvPr>
          <p:cNvPicPr>
            <a:picLocks noChangeAspect="1"/>
          </p:cNvPicPr>
          <p:nvPr/>
        </p:nvPicPr>
        <p:blipFill>
          <a:blip r:embed="rId4"/>
          <a:stretch>
            <a:fillRect/>
          </a:stretch>
        </p:blipFill>
        <p:spPr>
          <a:xfrm>
            <a:off x="136420" y="1144808"/>
            <a:ext cx="6212317" cy="3661142"/>
          </a:xfrm>
          <a:prstGeom prst="rect">
            <a:avLst/>
          </a:prstGeom>
        </p:spPr>
      </p:pic>
    </p:spTree>
    <p:extLst>
      <p:ext uri="{BB962C8B-B14F-4D97-AF65-F5344CB8AC3E}">
        <p14:creationId xmlns:p14="http://schemas.microsoft.com/office/powerpoint/2010/main" val="38726068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8E3F7"/>
        </a:solidFill>
        <a:effectLst/>
      </p:bgPr>
    </p:bg>
    <p:spTree>
      <p:nvGrpSpPr>
        <p:cNvPr id="1" name="Shape 108"/>
        <p:cNvGrpSpPr/>
        <p:nvPr/>
      </p:nvGrpSpPr>
      <p:grpSpPr>
        <a:xfrm>
          <a:off x="0" y="0"/>
          <a:ext cx="0" cy="0"/>
          <a:chOff x="0" y="0"/>
          <a:chExt cx="0" cy="0"/>
        </a:xfrm>
      </p:grpSpPr>
      <p:sp>
        <p:nvSpPr>
          <p:cNvPr id="109" name="Google Shape;109;p19"/>
          <p:cNvSpPr/>
          <p:nvPr/>
        </p:nvSpPr>
        <p:spPr>
          <a:xfrm>
            <a:off x="0" y="5008438"/>
            <a:ext cx="9144000" cy="135000"/>
          </a:xfrm>
          <a:prstGeom prst="rect">
            <a:avLst/>
          </a:prstGeom>
          <a:solidFill>
            <a:srgbClr val="1C4587"/>
          </a:solidFill>
          <a:ln w="9525"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9"/>
          <p:cNvSpPr/>
          <p:nvPr/>
        </p:nvSpPr>
        <p:spPr>
          <a:xfrm>
            <a:off x="0" y="4873450"/>
            <a:ext cx="9144000" cy="135000"/>
          </a:xfrm>
          <a:prstGeom prst="rect">
            <a:avLst/>
          </a:prstGeom>
          <a:solidFill>
            <a:srgbClr val="1155CC"/>
          </a:solidFill>
          <a:ln w="952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9"/>
          <p:cNvSpPr/>
          <p:nvPr/>
        </p:nvSpPr>
        <p:spPr>
          <a:xfrm>
            <a:off x="0" y="4738450"/>
            <a:ext cx="9144000" cy="135000"/>
          </a:xfrm>
          <a:prstGeom prst="rect">
            <a:avLst/>
          </a:prstGeom>
          <a:solidFill>
            <a:srgbClr val="3C78D8"/>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2" name="Google Shape;112;p19"/>
          <p:cNvPicPr preferRelativeResize="0"/>
          <p:nvPr/>
        </p:nvPicPr>
        <p:blipFill>
          <a:blip r:embed="rId3">
            <a:alphaModFix/>
          </a:blip>
          <a:stretch>
            <a:fillRect/>
          </a:stretch>
        </p:blipFill>
        <p:spPr>
          <a:xfrm>
            <a:off x="7460950" y="155997"/>
            <a:ext cx="1620776" cy="694774"/>
          </a:xfrm>
          <a:prstGeom prst="rect">
            <a:avLst/>
          </a:prstGeom>
          <a:noFill/>
          <a:ln>
            <a:noFill/>
          </a:ln>
        </p:spPr>
      </p:pic>
      <p:sp>
        <p:nvSpPr>
          <p:cNvPr id="113" name="Google Shape;113;p19"/>
          <p:cNvSpPr txBox="1"/>
          <p:nvPr/>
        </p:nvSpPr>
        <p:spPr>
          <a:xfrm>
            <a:off x="168899" y="69125"/>
            <a:ext cx="2838995" cy="600134"/>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700" b="1" dirty="0">
                <a:solidFill>
                  <a:srgbClr val="1C4587"/>
                </a:solidFill>
                <a:latin typeface="Quicksand"/>
                <a:ea typeface="Quicksand"/>
                <a:cs typeface="Quicksand"/>
                <a:sym typeface="Quicksand"/>
              </a:rPr>
              <a:t>Timetable 3</a:t>
            </a:r>
            <a:r>
              <a:rPr lang="en-GB" sz="2700" b="1" dirty="0">
                <a:solidFill>
                  <a:srgbClr val="1C4587"/>
                </a:solidFill>
                <a:latin typeface="Quicksand"/>
                <a:ea typeface="Quicksand"/>
                <a:cs typeface="Quicksand"/>
                <a:sym typeface="Quicksand"/>
              </a:rPr>
              <a:t>A</a:t>
            </a:r>
            <a:endParaRPr b="1" i="1" dirty="0">
              <a:solidFill>
                <a:srgbClr val="1C4587"/>
              </a:solidFill>
              <a:latin typeface="Quicksand"/>
              <a:ea typeface="Quicksand"/>
              <a:cs typeface="Quicksand"/>
              <a:sym typeface="Quicksand"/>
            </a:endParaRPr>
          </a:p>
        </p:txBody>
      </p:sp>
      <p:sp>
        <p:nvSpPr>
          <p:cNvPr id="114" name="Google Shape;114;p19"/>
          <p:cNvSpPr txBox="1"/>
          <p:nvPr/>
        </p:nvSpPr>
        <p:spPr>
          <a:xfrm>
            <a:off x="207300" y="637175"/>
            <a:ext cx="6939900" cy="95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dirty="0">
                <a:latin typeface="Quicksand"/>
                <a:ea typeface="Quicksand"/>
                <a:cs typeface="Quicksand"/>
                <a:sym typeface="Quicksand"/>
              </a:rPr>
              <a:t>Although this is our timetable, things may change. We will prepare children, where appropriate for these changes and inform you if you need to send in PE kit on an alternative day.</a:t>
            </a:r>
            <a:endParaRPr sz="1100" dirty="0">
              <a:latin typeface="Quicksand"/>
              <a:ea typeface="Quicksand"/>
              <a:cs typeface="Quicksand"/>
              <a:sym typeface="Quicksand"/>
            </a:endParaRPr>
          </a:p>
          <a:p>
            <a:pPr marL="0" lvl="0" indent="0" algn="l" rtl="0">
              <a:spcBef>
                <a:spcPts val="0"/>
              </a:spcBef>
              <a:spcAft>
                <a:spcPts val="0"/>
              </a:spcAft>
              <a:buNone/>
            </a:pPr>
            <a:endParaRPr dirty="0">
              <a:latin typeface="Quicksand"/>
              <a:ea typeface="Quicksand"/>
              <a:cs typeface="Quicksand"/>
              <a:sym typeface="Quicksand"/>
            </a:endParaRPr>
          </a:p>
          <a:p>
            <a:pPr marL="0" lvl="0" indent="0" algn="l" rtl="0">
              <a:spcBef>
                <a:spcPts val="0"/>
              </a:spcBef>
              <a:spcAft>
                <a:spcPts val="0"/>
              </a:spcAft>
              <a:buNone/>
            </a:pPr>
            <a:endParaRPr dirty="0">
              <a:latin typeface="Quicksand"/>
              <a:ea typeface="Quicksand"/>
              <a:cs typeface="Quicksand"/>
              <a:sym typeface="Quicksand"/>
            </a:endParaRPr>
          </a:p>
        </p:txBody>
      </p:sp>
      <p:sp>
        <p:nvSpPr>
          <p:cNvPr id="115" name="Google Shape;115;p19"/>
          <p:cNvSpPr txBox="1"/>
          <p:nvPr/>
        </p:nvSpPr>
        <p:spPr>
          <a:xfrm>
            <a:off x="6587700" y="1258476"/>
            <a:ext cx="2349000" cy="3239318"/>
          </a:xfrm>
          <a:prstGeom prst="rect">
            <a:avLst/>
          </a:prstGeom>
          <a:solidFill>
            <a:srgbClr val="D9EAD3"/>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dirty="0">
                <a:latin typeface="Quicksand"/>
                <a:ea typeface="Quicksand"/>
                <a:cs typeface="Quicksand"/>
                <a:sym typeface="Quicksand"/>
              </a:rPr>
              <a:t>P.E. days: Mondays:</a:t>
            </a:r>
          </a:p>
          <a:p>
            <a:pPr marL="0" lvl="0" indent="0" algn="l" rtl="0">
              <a:spcBef>
                <a:spcPts val="0"/>
              </a:spcBef>
              <a:spcAft>
                <a:spcPts val="0"/>
              </a:spcAft>
              <a:buNone/>
            </a:pPr>
            <a:r>
              <a:rPr lang="en" sz="1200" b="1" dirty="0">
                <a:latin typeface="Quicksand"/>
                <a:ea typeface="Quicksand"/>
                <a:cs typeface="Quicksand"/>
                <a:sym typeface="Quicksand"/>
              </a:rPr>
              <a:t>If your child has PE in the morning Classes 3O and 3C, they can come in to school wearing their PE kit but they will need to change into their school clothes in the afternoon. 3</a:t>
            </a:r>
            <a:r>
              <a:rPr lang="en-GB" sz="1200" b="1" dirty="0">
                <a:latin typeface="Quicksand"/>
                <a:ea typeface="Quicksand"/>
                <a:cs typeface="Quicksand"/>
                <a:sym typeface="Quicksand"/>
              </a:rPr>
              <a:t>P and 3A have P.E. in the afternoon so they will come in their school uniform and change into their P.E kit. </a:t>
            </a:r>
            <a:endParaRPr sz="1200" b="1" dirty="0">
              <a:latin typeface="Quicksand"/>
              <a:ea typeface="Quicksand"/>
              <a:cs typeface="Quicksand"/>
              <a:sym typeface="Quicksand"/>
            </a:endParaRPr>
          </a:p>
          <a:p>
            <a:pPr marL="0" lvl="0" indent="0" algn="l" rtl="0">
              <a:lnSpc>
                <a:spcPct val="115000"/>
              </a:lnSpc>
              <a:spcBef>
                <a:spcPts val="1200"/>
              </a:spcBef>
              <a:spcAft>
                <a:spcPts val="0"/>
              </a:spcAft>
              <a:buNone/>
            </a:pPr>
            <a:r>
              <a:rPr lang="en" sz="1000" b="1" dirty="0">
                <a:solidFill>
                  <a:schemeClr val="dk1"/>
                </a:solidFill>
                <a:latin typeface="Quicksand"/>
                <a:ea typeface="Quicksand"/>
                <a:cs typeface="Quicksand"/>
                <a:sym typeface="Quicksand"/>
              </a:rPr>
              <a:t>PE Kit: </a:t>
            </a:r>
            <a:r>
              <a:rPr lang="en" sz="1000" dirty="0">
                <a:solidFill>
                  <a:schemeClr val="dk1"/>
                </a:solidFill>
                <a:latin typeface="Quicksand"/>
                <a:ea typeface="Quicksand"/>
                <a:cs typeface="Quicksand"/>
                <a:sym typeface="Quicksand"/>
              </a:rPr>
              <a:t>White T shirt, shorts/tracksuit bottoms/sweatshirt in school colours</a:t>
            </a:r>
            <a:endParaRPr sz="1000" dirty="0">
              <a:solidFill>
                <a:schemeClr val="dk1"/>
              </a:solidFill>
              <a:latin typeface="Quicksand"/>
              <a:ea typeface="Quicksand"/>
              <a:cs typeface="Quicksand"/>
              <a:sym typeface="Quicksand"/>
            </a:endParaRPr>
          </a:p>
          <a:p>
            <a:pPr marL="0" lvl="0" indent="0" algn="l" rtl="0">
              <a:lnSpc>
                <a:spcPct val="115000"/>
              </a:lnSpc>
              <a:spcBef>
                <a:spcPts val="1200"/>
              </a:spcBef>
              <a:spcAft>
                <a:spcPts val="0"/>
              </a:spcAft>
              <a:buNone/>
            </a:pPr>
            <a:r>
              <a:rPr lang="en" sz="1000" dirty="0">
                <a:solidFill>
                  <a:schemeClr val="dk1"/>
                </a:solidFill>
                <a:latin typeface="Quicksand"/>
                <a:ea typeface="Quicksand"/>
                <a:cs typeface="Quicksand"/>
                <a:sym typeface="Quicksand"/>
              </a:rPr>
              <a:t>Trainers/black plimsolls</a:t>
            </a:r>
            <a:endParaRPr sz="1000" dirty="0">
              <a:solidFill>
                <a:schemeClr val="dk1"/>
              </a:solidFill>
              <a:latin typeface="Quicksand"/>
              <a:ea typeface="Quicksand"/>
              <a:cs typeface="Quicksand"/>
              <a:sym typeface="Quicksand"/>
            </a:endParaRPr>
          </a:p>
        </p:txBody>
      </p:sp>
      <p:pic>
        <p:nvPicPr>
          <p:cNvPr id="4" name="Picture 3">
            <a:extLst>
              <a:ext uri="{FF2B5EF4-FFF2-40B4-BE49-F238E27FC236}">
                <a16:creationId xmlns:a16="http://schemas.microsoft.com/office/drawing/2014/main" id="{FB5224AA-6749-6A01-7A74-E2765D1946FE}"/>
              </a:ext>
            </a:extLst>
          </p:cNvPr>
          <p:cNvPicPr>
            <a:picLocks noChangeAspect="1"/>
          </p:cNvPicPr>
          <p:nvPr/>
        </p:nvPicPr>
        <p:blipFill>
          <a:blip r:embed="rId4"/>
          <a:stretch>
            <a:fillRect/>
          </a:stretch>
        </p:blipFill>
        <p:spPr>
          <a:xfrm>
            <a:off x="98968" y="1424427"/>
            <a:ext cx="6348618" cy="2740368"/>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8E3F7"/>
        </a:solidFill>
        <a:effectLst/>
      </p:bgPr>
    </p:bg>
    <p:spTree>
      <p:nvGrpSpPr>
        <p:cNvPr id="1" name="Shape 145"/>
        <p:cNvGrpSpPr/>
        <p:nvPr/>
      </p:nvGrpSpPr>
      <p:grpSpPr>
        <a:xfrm>
          <a:off x="0" y="0"/>
          <a:ext cx="0" cy="0"/>
          <a:chOff x="0" y="0"/>
          <a:chExt cx="0" cy="0"/>
        </a:xfrm>
      </p:grpSpPr>
      <p:sp>
        <p:nvSpPr>
          <p:cNvPr id="146" name="Google Shape;146;p22"/>
          <p:cNvSpPr/>
          <p:nvPr/>
        </p:nvSpPr>
        <p:spPr>
          <a:xfrm>
            <a:off x="0" y="5008438"/>
            <a:ext cx="9144000" cy="135000"/>
          </a:xfrm>
          <a:prstGeom prst="rect">
            <a:avLst/>
          </a:prstGeom>
          <a:solidFill>
            <a:srgbClr val="1C4587"/>
          </a:solidFill>
          <a:ln w="9525"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2"/>
          <p:cNvSpPr/>
          <p:nvPr/>
        </p:nvSpPr>
        <p:spPr>
          <a:xfrm>
            <a:off x="0" y="4873450"/>
            <a:ext cx="9144000" cy="135000"/>
          </a:xfrm>
          <a:prstGeom prst="rect">
            <a:avLst/>
          </a:prstGeom>
          <a:solidFill>
            <a:srgbClr val="1155CC"/>
          </a:solidFill>
          <a:ln w="952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2"/>
          <p:cNvSpPr/>
          <p:nvPr/>
        </p:nvSpPr>
        <p:spPr>
          <a:xfrm>
            <a:off x="0" y="4738450"/>
            <a:ext cx="9144000" cy="135000"/>
          </a:xfrm>
          <a:prstGeom prst="rect">
            <a:avLst/>
          </a:prstGeom>
          <a:solidFill>
            <a:srgbClr val="3C78D8"/>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9" name="Google Shape;149;p22"/>
          <p:cNvPicPr preferRelativeResize="0"/>
          <p:nvPr/>
        </p:nvPicPr>
        <p:blipFill>
          <a:blip r:embed="rId3">
            <a:alphaModFix/>
          </a:blip>
          <a:stretch>
            <a:fillRect/>
          </a:stretch>
        </p:blipFill>
        <p:spPr>
          <a:xfrm>
            <a:off x="6081569" y="4234650"/>
            <a:ext cx="1620776" cy="694774"/>
          </a:xfrm>
          <a:prstGeom prst="rect">
            <a:avLst/>
          </a:prstGeom>
          <a:noFill/>
          <a:ln>
            <a:noFill/>
          </a:ln>
        </p:spPr>
      </p:pic>
      <p:sp>
        <p:nvSpPr>
          <p:cNvPr id="150" name="Google Shape;150;p22"/>
          <p:cNvSpPr txBox="1"/>
          <p:nvPr/>
        </p:nvSpPr>
        <p:spPr>
          <a:xfrm>
            <a:off x="168900" y="69125"/>
            <a:ext cx="21804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b="1">
                <a:solidFill>
                  <a:srgbClr val="1C4587"/>
                </a:solidFill>
                <a:latin typeface="Quicksand"/>
                <a:ea typeface="Quicksand"/>
                <a:cs typeface="Quicksand"/>
                <a:sym typeface="Quicksand"/>
              </a:rPr>
              <a:t>Homework</a:t>
            </a:r>
            <a:endParaRPr b="1" i="1">
              <a:solidFill>
                <a:srgbClr val="1C4587"/>
              </a:solidFill>
              <a:latin typeface="Quicksand"/>
              <a:ea typeface="Quicksand"/>
              <a:cs typeface="Quicksand"/>
              <a:sym typeface="Quicksand"/>
            </a:endParaRPr>
          </a:p>
        </p:txBody>
      </p:sp>
      <p:sp>
        <p:nvSpPr>
          <p:cNvPr id="151" name="Google Shape;151;p22"/>
          <p:cNvSpPr txBox="1"/>
          <p:nvPr/>
        </p:nvSpPr>
        <p:spPr>
          <a:xfrm>
            <a:off x="207300" y="637175"/>
            <a:ext cx="6939900" cy="785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100">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p:txBody>
      </p:sp>
      <p:sp>
        <p:nvSpPr>
          <p:cNvPr id="152" name="Google Shape;152;p22"/>
          <p:cNvSpPr txBox="1"/>
          <p:nvPr/>
        </p:nvSpPr>
        <p:spPr>
          <a:xfrm>
            <a:off x="207300" y="474514"/>
            <a:ext cx="8139258" cy="298540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latin typeface="Quicksand"/>
                <a:ea typeface="Quicksand"/>
                <a:cs typeface="Quicksand"/>
                <a:sym typeface="Quicksand"/>
              </a:rPr>
              <a:t>Please read with your child for at least 15 mins, 5 days a week and record this in their reading records. The children should get </a:t>
            </a:r>
            <a:r>
              <a:rPr lang="en-GB" dirty="0">
                <a:latin typeface="Quicksand"/>
                <a:ea typeface="Quicksand"/>
                <a:cs typeface="Quicksand"/>
                <a:sym typeface="Quicksand"/>
              </a:rPr>
              <a:t>either a book of their own choice or they will be directed to a book at an appropriate level for them (possibly phonologically linked).</a:t>
            </a:r>
            <a:endParaRPr dirty="0">
              <a:latin typeface="Quicksand"/>
              <a:ea typeface="Quicksand"/>
              <a:cs typeface="Quicksand"/>
              <a:sym typeface="Quicksand"/>
            </a:endParaRPr>
          </a:p>
          <a:p>
            <a:pPr marL="0" lvl="0" indent="0" algn="l" rtl="0">
              <a:spcBef>
                <a:spcPts val="0"/>
              </a:spcBef>
              <a:spcAft>
                <a:spcPts val="0"/>
              </a:spcAft>
              <a:buNone/>
            </a:pPr>
            <a:endParaRPr dirty="0">
              <a:latin typeface="Quicksand"/>
              <a:ea typeface="Quicksand"/>
              <a:cs typeface="Quicksand"/>
              <a:sym typeface="Quicksand"/>
            </a:endParaRPr>
          </a:p>
          <a:p>
            <a:pPr marL="0" lvl="0" indent="0" algn="l" rtl="0">
              <a:spcBef>
                <a:spcPts val="0"/>
              </a:spcBef>
              <a:spcAft>
                <a:spcPts val="0"/>
              </a:spcAft>
              <a:buNone/>
            </a:pPr>
            <a:r>
              <a:rPr lang="en" dirty="0">
                <a:latin typeface="Quicksand"/>
                <a:ea typeface="Quicksand"/>
                <a:cs typeface="Quicksand"/>
                <a:sym typeface="Quicksand"/>
              </a:rPr>
              <a:t>Homework will be handed in on Wednesday and handed out on Friday. The children will have passwords stuck into their homework books so they can access Go</a:t>
            </a:r>
            <a:r>
              <a:rPr lang="en-GB" dirty="0">
                <a:latin typeface="Quicksand"/>
                <a:ea typeface="Quicksand"/>
                <a:cs typeface="Quicksand"/>
                <a:sym typeface="Quicksand"/>
              </a:rPr>
              <a:t>o</a:t>
            </a:r>
            <a:r>
              <a:rPr lang="en" dirty="0">
                <a:latin typeface="Quicksand"/>
                <a:ea typeface="Quicksand"/>
                <a:cs typeface="Quicksand"/>
                <a:sym typeface="Quicksand"/>
              </a:rPr>
              <a:t>gle Classroom, Spelling Shed, </a:t>
            </a:r>
            <a:r>
              <a:rPr lang="en-GB" dirty="0">
                <a:latin typeface="Quicksand"/>
                <a:ea typeface="Quicksand"/>
                <a:cs typeface="Quicksand"/>
                <a:sym typeface="Quicksand"/>
              </a:rPr>
              <a:t>Read Theory</a:t>
            </a:r>
            <a:r>
              <a:rPr lang="en" dirty="0">
                <a:latin typeface="Quicksand"/>
                <a:ea typeface="Quicksand"/>
                <a:cs typeface="Quicksand"/>
                <a:sym typeface="Quicksand"/>
              </a:rPr>
              <a:t> and Times</a:t>
            </a:r>
            <a:r>
              <a:rPr lang="en-GB" dirty="0">
                <a:latin typeface="Quicksand"/>
                <a:ea typeface="Quicksand"/>
                <a:cs typeface="Quicksand"/>
                <a:sym typeface="Quicksand"/>
              </a:rPr>
              <a:t>t</a:t>
            </a:r>
            <a:r>
              <a:rPr lang="en" dirty="0">
                <a:latin typeface="Quicksand"/>
                <a:ea typeface="Quicksand"/>
                <a:cs typeface="Quicksand"/>
                <a:sym typeface="Quicksand"/>
              </a:rPr>
              <a:t>ables </a:t>
            </a:r>
            <a:r>
              <a:rPr lang="en-GB" dirty="0" err="1">
                <a:latin typeface="Quicksand"/>
                <a:ea typeface="Quicksand"/>
                <a:cs typeface="Quicksand"/>
                <a:sym typeface="Quicksand"/>
              </a:rPr>
              <a:t>Rockstars</a:t>
            </a:r>
            <a:r>
              <a:rPr lang="en" dirty="0">
                <a:latin typeface="Quicksand"/>
                <a:ea typeface="Quicksand"/>
                <a:cs typeface="Quicksand"/>
                <a:sym typeface="Quicksand"/>
              </a:rPr>
              <a:t> homework.</a:t>
            </a:r>
          </a:p>
          <a:p>
            <a:pPr marL="0" lvl="0" indent="0" algn="l" rtl="0">
              <a:spcBef>
                <a:spcPts val="0"/>
              </a:spcBef>
              <a:spcAft>
                <a:spcPts val="0"/>
              </a:spcAft>
              <a:buNone/>
            </a:pPr>
            <a:endParaRPr lang="en" dirty="0">
              <a:latin typeface="Quicksand"/>
              <a:ea typeface="Quicksand"/>
              <a:cs typeface="Quicksand"/>
              <a:sym typeface="Quicksand"/>
            </a:endParaRPr>
          </a:p>
          <a:p>
            <a:pPr marL="0" lvl="0" indent="0" algn="l" rtl="0">
              <a:spcBef>
                <a:spcPts val="0"/>
              </a:spcBef>
              <a:spcAft>
                <a:spcPts val="0"/>
              </a:spcAft>
              <a:buNone/>
            </a:pPr>
            <a:r>
              <a:rPr lang="en" dirty="0">
                <a:latin typeface="Quicksand"/>
                <a:ea typeface="Quicksand"/>
                <a:cs typeface="Quicksand"/>
                <a:sym typeface="Quicksand"/>
              </a:rPr>
              <a:t>Please practise timestables with your child. Your child has an account on Timestable </a:t>
            </a:r>
            <a:r>
              <a:rPr lang="en-GB" dirty="0">
                <a:latin typeface="Quicksand"/>
                <a:ea typeface="Quicksand"/>
                <a:cs typeface="Quicksand"/>
                <a:sym typeface="Quicksand"/>
              </a:rPr>
              <a:t>R</a:t>
            </a:r>
            <a:r>
              <a:rPr lang="en" dirty="0">
                <a:latin typeface="Quicksand"/>
                <a:ea typeface="Quicksand"/>
                <a:cs typeface="Quicksand"/>
                <a:sym typeface="Quicksand"/>
              </a:rPr>
              <a:t>ockstars </a:t>
            </a:r>
            <a:r>
              <a:rPr lang="en-GB" dirty="0">
                <a:latin typeface="Quicksand"/>
                <a:ea typeface="Quicksand"/>
                <a:cs typeface="Quicksand"/>
                <a:sym typeface="Quicksand"/>
              </a:rPr>
              <a:t>but this program focusses on division and we do not teach division as the inverse of multiplication until later in the year- </a:t>
            </a:r>
            <a:r>
              <a:rPr lang="en-GB" b="1" dirty="0">
                <a:latin typeface="Quicksand"/>
                <a:ea typeface="Quicksand"/>
                <a:cs typeface="Quicksand"/>
                <a:sym typeface="Quicksand"/>
              </a:rPr>
              <a:t>We will let you know!</a:t>
            </a:r>
            <a:r>
              <a:rPr lang="en" b="1" dirty="0">
                <a:latin typeface="Quicksand"/>
                <a:ea typeface="Quicksand"/>
                <a:cs typeface="Quicksand"/>
                <a:sym typeface="Quicksand"/>
              </a:rPr>
              <a:t>  </a:t>
            </a:r>
            <a:endParaRPr b="1" dirty="0">
              <a:latin typeface="Quicksand"/>
              <a:ea typeface="Quicksand"/>
              <a:cs typeface="Quicksand"/>
              <a:sym typeface="Quicksand"/>
            </a:endParaRPr>
          </a:p>
          <a:p>
            <a:pPr marL="0" lvl="0" indent="0" algn="l" rtl="0">
              <a:spcBef>
                <a:spcPts val="0"/>
              </a:spcBef>
              <a:spcAft>
                <a:spcPts val="0"/>
              </a:spcAft>
              <a:buNone/>
            </a:pPr>
            <a:endParaRPr dirty="0">
              <a:latin typeface="Quicksand"/>
              <a:ea typeface="Quicksand"/>
              <a:cs typeface="Quicksand"/>
              <a:sym typeface="Quicksand"/>
            </a:endParaRPr>
          </a:p>
          <a:p>
            <a:pPr marL="0" lvl="0" indent="0" algn="l" rtl="0">
              <a:spcBef>
                <a:spcPts val="0"/>
              </a:spcBef>
              <a:spcAft>
                <a:spcPts val="0"/>
              </a:spcAft>
              <a:buNone/>
            </a:pPr>
            <a:r>
              <a:rPr lang="en" dirty="0">
                <a:latin typeface="Quicksand"/>
                <a:ea typeface="Quicksand"/>
                <a:cs typeface="Quicksand"/>
                <a:sym typeface="Quicksand"/>
              </a:rPr>
              <a:t>Spellings – </a:t>
            </a:r>
            <a:r>
              <a:rPr lang="en-GB" dirty="0">
                <a:latin typeface="Quicksand"/>
                <a:ea typeface="Quicksand"/>
                <a:cs typeface="Quicksand"/>
                <a:sym typeface="Quicksand"/>
              </a:rPr>
              <a:t>We will follow Spelling Shed program which your child will receive a password for. </a:t>
            </a:r>
            <a:endParaRPr dirty="0">
              <a:latin typeface="Quicksand"/>
              <a:ea typeface="Quicksand"/>
              <a:cs typeface="Quicksand"/>
              <a:sym typeface="Quicksand"/>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1826</TotalTime>
  <Words>1500</Words>
  <Application>Microsoft Office PowerPoint</Application>
  <PresentationFormat>On-screen Show (16:9)</PresentationFormat>
  <Paragraphs>104</Paragraphs>
  <Slides>16</Slides>
  <Notes>16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Quicksand</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Chloe Burnett</dc:creator>
  <cp:lastModifiedBy>Hossay Khorami</cp:lastModifiedBy>
  <cp:revision>32</cp:revision>
  <dcterms:modified xsi:type="dcterms:W3CDTF">2023-09-13T16:09:36Z</dcterms:modified>
</cp:coreProperties>
</file>